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1"/>
  </p:notesMasterIdLst>
  <p:sldIdLst>
    <p:sldId id="256" r:id="rId2"/>
    <p:sldId id="320" r:id="rId3"/>
    <p:sldId id="369" r:id="rId4"/>
    <p:sldId id="322" r:id="rId5"/>
    <p:sldId id="345" r:id="rId6"/>
    <p:sldId id="333" r:id="rId7"/>
    <p:sldId id="346" r:id="rId8"/>
    <p:sldId id="266" r:id="rId9"/>
    <p:sldId id="347" r:id="rId10"/>
    <p:sldId id="348" r:id="rId11"/>
    <p:sldId id="370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68" r:id="rId20"/>
    <p:sldId id="356" r:id="rId21"/>
    <p:sldId id="293" r:id="rId22"/>
    <p:sldId id="357" r:id="rId23"/>
    <p:sldId id="358" r:id="rId24"/>
    <p:sldId id="359" r:id="rId25"/>
    <p:sldId id="360" r:id="rId26"/>
    <p:sldId id="361" r:id="rId27"/>
    <p:sldId id="362" r:id="rId28"/>
    <p:sldId id="342" r:id="rId29"/>
    <p:sldId id="343" r:id="rId30"/>
    <p:sldId id="298" r:id="rId31"/>
    <p:sldId id="300" r:id="rId32"/>
    <p:sldId id="363" r:id="rId33"/>
    <p:sldId id="371" r:id="rId34"/>
    <p:sldId id="302" r:id="rId35"/>
    <p:sldId id="364" r:id="rId36"/>
    <p:sldId id="301" r:id="rId37"/>
    <p:sldId id="303" r:id="rId38"/>
    <p:sldId id="324" r:id="rId39"/>
    <p:sldId id="372" r:id="rId40"/>
    <p:sldId id="304" r:id="rId41"/>
    <p:sldId id="334" r:id="rId42"/>
    <p:sldId id="325" r:id="rId43"/>
    <p:sldId id="310" r:id="rId44"/>
    <p:sldId id="329" r:id="rId45"/>
    <p:sldId id="314" r:id="rId46"/>
    <p:sldId id="365" r:id="rId47"/>
    <p:sldId id="315" r:id="rId48"/>
    <p:sldId id="335" r:id="rId49"/>
    <p:sldId id="316" r:id="rId50"/>
    <p:sldId id="366" r:id="rId51"/>
    <p:sldId id="317" r:id="rId52"/>
    <p:sldId id="331" r:id="rId53"/>
    <p:sldId id="311" r:id="rId54"/>
    <p:sldId id="332" r:id="rId55"/>
    <p:sldId id="337" r:id="rId56"/>
    <p:sldId id="367" r:id="rId57"/>
    <p:sldId id="319" r:id="rId58"/>
    <p:sldId id="341" r:id="rId59"/>
    <p:sldId id="344" r:id="rId6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20"/>
            <p14:sldId id="369"/>
            <p14:sldId id="322"/>
            <p14:sldId id="345"/>
            <p14:sldId id="333"/>
            <p14:sldId id="346"/>
            <p14:sldId id="266"/>
            <p14:sldId id="347"/>
            <p14:sldId id="348"/>
            <p14:sldId id="370"/>
            <p14:sldId id="349"/>
            <p14:sldId id="350"/>
            <p14:sldId id="351"/>
            <p14:sldId id="352"/>
            <p14:sldId id="353"/>
            <p14:sldId id="354"/>
            <p14:sldId id="355"/>
            <p14:sldId id="368"/>
            <p14:sldId id="356"/>
            <p14:sldId id="293"/>
            <p14:sldId id="357"/>
            <p14:sldId id="358"/>
            <p14:sldId id="359"/>
            <p14:sldId id="360"/>
            <p14:sldId id="361"/>
            <p14:sldId id="362"/>
            <p14:sldId id="342"/>
            <p14:sldId id="343"/>
            <p14:sldId id="298"/>
            <p14:sldId id="300"/>
            <p14:sldId id="363"/>
            <p14:sldId id="371"/>
            <p14:sldId id="302"/>
            <p14:sldId id="364"/>
            <p14:sldId id="301"/>
            <p14:sldId id="303"/>
            <p14:sldId id="324"/>
            <p14:sldId id="372"/>
            <p14:sldId id="304"/>
            <p14:sldId id="334"/>
            <p14:sldId id="325"/>
            <p14:sldId id="310"/>
            <p14:sldId id="329"/>
            <p14:sldId id="314"/>
            <p14:sldId id="365"/>
            <p14:sldId id="315"/>
            <p14:sldId id="335"/>
            <p14:sldId id="316"/>
            <p14:sldId id="366"/>
            <p14:sldId id="317"/>
            <p14:sldId id="331"/>
            <p14:sldId id="311"/>
            <p14:sldId id="332"/>
            <p14:sldId id="337"/>
            <p14:sldId id="367"/>
            <p14:sldId id="319"/>
            <p14:sldId id="341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EF"/>
    <a:srgbClr val="BCEBDF"/>
    <a:srgbClr val="CCFFFF"/>
    <a:srgbClr val="EBFFFF"/>
    <a:srgbClr val="358971"/>
    <a:srgbClr val="339933"/>
    <a:srgbClr val="007E39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71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7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810B3-27F8-498F-AF9D-CEAC7944E538}"/>
              </a:ext>
            </a:extLst>
          </p:cNvPr>
          <p:cNvSpPr txBox="1"/>
          <p:nvPr userDrawn="1"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487488" y="1052736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1F85-D9D3-4830-836D-EA494A004C42}"/>
              </a:ext>
            </a:extLst>
          </p:cNvPr>
          <p:cNvSpPr txBox="1"/>
          <p:nvPr/>
        </p:nvSpPr>
        <p:spPr>
          <a:xfrm>
            <a:off x="4393561" y="350100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객체지향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 </a:t>
            </a:r>
            <a:r>
              <a:rPr lang="ko-KR" altLang="en-US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>
          <a:xfrm>
            <a:off x="2207568" y="980728"/>
            <a:ext cx="8064896" cy="5760640"/>
          </a:xfrm>
        </p:spPr>
        <p:txBody>
          <a:bodyPr>
            <a:noAutofit/>
          </a:bodyPr>
          <a:lstStyle/>
          <a:p>
            <a:r>
              <a:rPr lang="ko-KR" altLang="en-US" dirty="0"/>
              <a:t>클래스 작성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선언부와</a:t>
            </a:r>
            <a:r>
              <a:rPr lang="ko-KR" altLang="en-US" dirty="0"/>
              <a:t> 클래스 </a:t>
            </a:r>
            <a:r>
              <a:rPr lang="ko-KR" altLang="en-US" dirty="0" err="1"/>
              <a:t>구현부로</a:t>
            </a:r>
            <a:r>
              <a:rPr lang="ko-KR" altLang="en-US" dirty="0"/>
              <a:t> 구성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멤버 변수는 클래스 선언 내에서 초기화할 수 없음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멤버 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디폴트는 </a:t>
            </a:r>
            <a:r>
              <a:rPr lang="en-US" altLang="ko-KR" dirty="0"/>
              <a:t>private</a:t>
            </a:r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표시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구현부</a:t>
            </a:r>
            <a:r>
              <a:rPr lang="en-US" altLang="ko-KR" dirty="0"/>
              <a:t>(class implementation)</a:t>
            </a:r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30811-A19E-4A2A-95C7-0C79A5397D0D}"/>
              </a:ext>
            </a:extLst>
          </p:cNvPr>
          <p:cNvSpPr txBox="1"/>
          <p:nvPr/>
        </p:nvSpPr>
        <p:spPr>
          <a:xfrm>
            <a:off x="1991544" y="1196752"/>
            <a:ext cx="70567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C++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 객체를 정의하는 틀을 무엇이라고 하는가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7708-CB49-4F1F-B1F0-8CBBC25ECAD5}"/>
              </a:ext>
            </a:extLst>
          </p:cNvPr>
          <p:cNvSpPr txBox="1"/>
          <p:nvPr/>
        </p:nvSpPr>
        <p:spPr>
          <a:xfrm>
            <a:off x="5303912" y="1628800"/>
            <a:ext cx="1008112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endParaRPr lang="ko-KR" altLang="en-US" sz="24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C80A2-12E1-419E-992F-5D120DA447FF}"/>
              </a:ext>
            </a:extLst>
          </p:cNvPr>
          <p:cNvSpPr txBox="1"/>
          <p:nvPr/>
        </p:nvSpPr>
        <p:spPr>
          <a:xfrm>
            <a:off x="1991544" y="2492896"/>
            <a:ext cx="8496944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캡슐화는 객체를 구성하는 요소들을 캡슐로 싸서 내부를 보호하고 볼 수 없게 하는 것이지만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일부 요소들을 외부에 공개하는 이유는 무엇인가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8C5FF-F3D4-4D46-B56C-73C0D6DAF9E7}"/>
              </a:ext>
            </a:extLst>
          </p:cNvPr>
          <p:cNvSpPr txBox="1"/>
          <p:nvPr/>
        </p:nvSpPr>
        <p:spPr>
          <a:xfrm>
            <a:off x="3863752" y="3501008"/>
            <a:ext cx="424847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객체와 정보를 주고 받기 위하여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AD42B-C722-4CBC-91AE-A08D7C8E7A5D}"/>
              </a:ext>
            </a:extLst>
          </p:cNvPr>
          <p:cNvSpPr txBox="1"/>
          <p:nvPr/>
        </p:nvSpPr>
        <p:spPr>
          <a:xfrm>
            <a:off x="1991544" y="4348555"/>
            <a:ext cx="849694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사람이라는 객체의 상태속성과 행동을 모델링 해보자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69462-1639-4A22-8A05-DBCC989C1EBB}"/>
              </a:ext>
            </a:extLst>
          </p:cNvPr>
          <p:cNvSpPr txBox="1"/>
          <p:nvPr/>
        </p:nvSpPr>
        <p:spPr>
          <a:xfrm>
            <a:off x="3863752" y="5007601"/>
            <a:ext cx="424847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상태속성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학력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여자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….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76649-4D30-4C78-8CB9-6B8FC3C51E5A}"/>
              </a:ext>
            </a:extLst>
          </p:cNvPr>
          <p:cNvSpPr txBox="1"/>
          <p:nvPr/>
        </p:nvSpPr>
        <p:spPr>
          <a:xfrm>
            <a:off x="3863752" y="5470027"/>
            <a:ext cx="547260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행동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먹는다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잔다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공부한다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일한다</a:t>
            </a:r>
          </a:p>
        </p:txBody>
      </p:sp>
    </p:spTree>
    <p:extLst>
      <p:ext uri="{BB962C8B-B14F-4D97-AF65-F5344CB8AC3E}">
        <p14:creationId xmlns:p14="http://schemas.microsoft.com/office/powerpoint/2010/main" val="22322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만들기 설명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197991" y="3471671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/>
                <a:t>double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/>
                <a:t>getArea</a:t>
              </a:r>
              <a:r>
                <a:rPr lang="en-US" altLang="ko-KR" sz="1600" dirty="0"/>
                <a:t>() {</a:t>
              </a:r>
            </a:p>
            <a:p>
              <a:pPr defTabSz="180000"/>
              <a:r>
                <a:rPr lang="en-US" altLang="ko-KR" sz="1600" dirty="0"/>
                <a:t>	return 3.14*radius*radius;</a:t>
              </a:r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8140092" y="3074004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클래스 선언과 클래스 구현으로 분리하는 이유는 클래스를 다른 파일에서 활용하기 위함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31704" y="1770037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r>
              <a:rPr lang="en-US" altLang="ko-KR" sz="1600" dirty="0"/>
              <a:t> 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// </a:t>
            </a:r>
            <a:r>
              <a:rPr lang="ko-KR" altLang="en-US" sz="1600" dirty="0"/>
              <a:t>멤버 변수</a:t>
            </a:r>
            <a:endParaRPr lang="en-US" altLang="ko-KR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 </a:t>
            </a:r>
            <a:r>
              <a:rPr lang="ko-KR" altLang="en-US" sz="1600" dirty="0"/>
              <a:t>멤버 함수</a:t>
            </a:r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2002682" y="2776543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7203988" y="1770037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7194435" y="4180367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22109" y="433683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구현부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7493762" y="236677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선언부</a:t>
            </a:r>
            <a:endParaRPr lang="en-US" altLang="ko-KR" sz="12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080500" y="1257898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575637" y="1257898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1568332" y="2073612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79776" y="1036638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donut.radius</a:t>
            </a:r>
            <a:r>
              <a:rPr lang="en-US" altLang="ko-KR" sz="1200" b="1" dirty="0"/>
              <a:t> = 1;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28318" y="3553998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10221" y="3914038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312483" y="4346086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79776" y="5759549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920806" y="1940500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935578" y="2876923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6056709" y="1687329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056709" y="2767450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활용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이름 및 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endParaRPr lang="en-US" altLang="ko-KR" dirty="0"/>
          </a:p>
          <a:p>
            <a:r>
              <a:rPr lang="ko-KR" altLang="en-US" dirty="0"/>
              <a:t>객체의 멤버 변수 접근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  <a:p>
            <a:r>
              <a:rPr lang="ko-KR" altLang="en-US" dirty="0"/>
              <a:t>객체의 멤버 함수 접근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0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 donut; // </a:t>
            </a:r>
            <a:r>
              <a:rPr lang="ko-KR" altLang="en-US" sz="1600" dirty="0"/>
              <a:t>이름이 </a:t>
            </a:r>
            <a:r>
              <a:rPr lang="en-US" altLang="ko-KR" sz="1600" dirty="0"/>
              <a:t>donut </a:t>
            </a:r>
            <a:r>
              <a:rPr lang="ko-KR" altLang="en-US" sz="1600" dirty="0"/>
              <a:t>인 </a:t>
            </a:r>
            <a:r>
              <a:rPr lang="en-US" altLang="ko-KR" sz="1600" dirty="0"/>
              <a:t>Circle </a:t>
            </a:r>
            <a:r>
              <a:rPr lang="ko-KR" altLang="en-US" sz="1600" dirty="0"/>
              <a:t>타입의 객체 생성</a:t>
            </a:r>
            <a:endParaRPr lang="en-US" altLang="ko-KR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372826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3785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450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655875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77137" y="5366155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double area = </a:t>
            </a:r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//donut </a:t>
            </a:r>
            <a:r>
              <a:rPr lang="ko-KR" altLang="en-US" sz="1600" dirty="0"/>
              <a:t>객체의</a:t>
            </a:r>
            <a:r>
              <a:rPr lang="en-US" altLang="ko-KR" sz="1600" dirty="0"/>
              <a:t> </a:t>
            </a:r>
            <a:r>
              <a:rPr lang="ko-KR" altLang="en-US" sz="1600" dirty="0"/>
              <a:t>면적 알아내기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39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radius</a:t>
            </a:r>
            <a:r>
              <a:rPr lang="en-US" altLang="ko-KR" sz="1600" dirty="0"/>
              <a:t> = 1; // donut </a:t>
            </a:r>
            <a:r>
              <a:rPr lang="ko-KR" altLang="en-US" sz="1600" dirty="0"/>
              <a:t>객체의 </a:t>
            </a:r>
            <a:r>
              <a:rPr lang="en-US" altLang="ko-KR" sz="1600" dirty="0"/>
              <a:t>radius </a:t>
            </a:r>
            <a:r>
              <a:rPr lang="ko-KR" altLang="en-US" sz="1600" dirty="0"/>
              <a:t>멤버 값을 </a:t>
            </a:r>
            <a:r>
              <a:rPr lang="en-US" altLang="ko-KR" sz="1600" dirty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309072" y="3877056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063552" y="3861049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701586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359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2940920" y="4064134"/>
            <a:ext cx="1332148" cy="347877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멤버 사이에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5629465" y="5914835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669964" y="5914835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163603" y="5710974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837377" y="5704709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35">
            <a:extLst>
              <a:ext uri="{FF2B5EF4-FFF2-40B4-BE49-F238E27FC236}">
                <a16:creationId xmlns:a16="http://schemas.microsoft.com/office/drawing/2014/main" id="{AF1C133F-8324-44A8-B8F9-E6243747EDF8}"/>
              </a:ext>
            </a:extLst>
          </p:cNvPr>
          <p:cNvSpPr/>
          <p:nvPr/>
        </p:nvSpPr>
        <p:spPr>
          <a:xfrm>
            <a:off x="4428482" y="6125154"/>
            <a:ext cx="1332148" cy="347877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멤버 사이에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이름과 생성</a:t>
            </a:r>
            <a:r>
              <a:rPr lang="en-US" altLang="ko-KR" dirty="0"/>
              <a:t>, </a:t>
            </a:r>
            <a:r>
              <a:rPr lang="ko-KR" altLang="en-US" dirty="0"/>
              <a:t>접근 과정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36638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9536" y="1073193"/>
            <a:ext cx="83529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다음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main()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함수가 잘 작동하도록 너비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(width)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와 높이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(height)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를 가지고 면적 계산 기능을 가진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Rectangle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클래스를 작성하고 전체 프로그램을 완성하라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2753" y="2276872"/>
            <a:ext cx="6264696" cy="25317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>
              <a:lnSpc>
                <a:spcPct val="150000"/>
              </a:lnSpc>
            </a:pPr>
            <a:r>
              <a:rPr lang="en-US" altLang="ko-KR" dirty="0" err="1"/>
              <a:t>int</a:t>
            </a:r>
            <a:r>
              <a:rPr lang="en-US" altLang="ko-KR" dirty="0"/>
              <a:t> main() {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Rectangle </a:t>
            </a:r>
            <a:r>
              <a:rPr lang="en-US" altLang="ko-KR" dirty="0" err="1"/>
              <a:t>rect</a:t>
            </a:r>
            <a:r>
              <a:rPr lang="en-US" altLang="ko-KR" dirty="0"/>
              <a:t>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rect.width</a:t>
            </a:r>
            <a:r>
              <a:rPr lang="en-US" altLang="ko-KR" dirty="0"/>
              <a:t> = 3;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rect.height</a:t>
            </a:r>
            <a:r>
              <a:rPr lang="en-US" altLang="ko-KR" dirty="0"/>
              <a:t> = 5;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cout</a:t>
            </a:r>
            <a:r>
              <a:rPr lang="en-US" altLang="ko-KR" dirty="0"/>
              <a:t> &lt;&lt; "</a:t>
            </a:r>
            <a:r>
              <a:rPr lang="ko-KR" altLang="en-US" dirty="0"/>
              <a:t>사각형의 면적은 </a:t>
            </a:r>
            <a:r>
              <a:rPr lang="en-US" altLang="ko-KR" dirty="0"/>
              <a:t>" &lt;&lt; </a:t>
            </a:r>
            <a:r>
              <a:rPr lang="en-US" altLang="ko-KR" dirty="0" err="1"/>
              <a:t>rect.getArea</a:t>
            </a:r>
            <a:r>
              <a:rPr lang="en-US" altLang="ko-KR" dirty="0"/>
              <a:t>()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algn="just" defTabSz="180000">
              <a:lnSpc>
                <a:spcPct val="150000"/>
              </a:lnSpc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62753" y="4988655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정답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95600" y="1002043"/>
            <a:ext cx="518457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 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/>
              <a:t>class Rectangle { </a:t>
            </a:r>
            <a:r>
              <a:rPr lang="en-US" altLang="ko-KR" sz="1600" dirty="0"/>
              <a:t>// Rectangle </a:t>
            </a:r>
            <a:r>
              <a:rPr lang="ko-KR" altLang="en-US" sz="1600" dirty="0"/>
              <a:t>클래스 </a:t>
            </a:r>
            <a:r>
              <a:rPr lang="ko-KR" altLang="en-US" sz="1600" dirty="0" err="1"/>
              <a:t>선언부</a:t>
            </a:r>
            <a:endParaRPr lang="en-US" altLang="ko-KR" sz="1600" dirty="0"/>
          </a:p>
          <a:p>
            <a:pPr defTabSz="180000"/>
            <a:r>
              <a:rPr lang="en-US" altLang="ko-KR" sz="1600" b="1" dirty="0"/>
              <a:t>public: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width; 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height;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getArea</a:t>
            </a:r>
            <a:r>
              <a:rPr lang="en-US" altLang="ko-KR" sz="1600" b="1" dirty="0"/>
              <a:t>(); </a:t>
            </a:r>
            <a:r>
              <a:rPr lang="en-US" altLang="ko-KR" sz="1600" dirty="0"/>
              <a:t>// </a:t>
            </a:r>
            <a:r>
              <a:rPr lang="ko-KR" altLang="en-US" sz="1600" dirty="0"/>
              <a:t>면적을 계산하여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함수</a:t>
            </a:r>
          </a:p>
          <a:p>
            <a:pPr defTabSz="180000"/>
            <a:r>
              <a:rPr lang="en-US" altLang="ko-KR" sz="1600" b="1" dirty="0"/>
              <a:t>};</a:t>
            </a:r>
          </a:p>
          <a:p>
            <a:pPr defTabSz="180000"/>
            <a:endParaRPr lang="en-US" altLang="ko-KR" sz="1600" b="1" dirty="0"/>
          </a:p>
          <a:p>
            <a:pPr defTabSz="180000"/>
            <a:r>
              <a:rPr lang="en-US" altLang="ko-KR" sz="1600" b="1" dirty="0" err="1"/>
              <a:t>int</a:t>
            </a:r>
            <a:r>
              <a:rPr lang="en-US" altLang="ko-KR" sz="1600" b="1" dirty="0"/>
              <a:t> Rectangle::</a:t>
            </a:r>
            <a:r>
              <a:rPr lang="en-US" altLang="ko-KR" sz="1600" b="1" dirty="0" err="1"/>
              <a:t>getArea</a:t>
            </a:r>
            <a:r>
              <a:rPr lang="en-US" altLang="ko-KR" sz="1600" b="1" dirty="0"/>
              <a:t>() { </a:t>
            </a:r>
            <a:r>
              <a:rPr lang="en-US" altLang="ko-KR" sz="1600" dirty="0"/>
              <a:t>// Rectangle </a:t>
            </a:r>
            <a:r>
              <a:rPr lang="ko-KR" altLang="en-US" sz="1600" dirty="0"/>
              <a:t>클래스 </a:t>
            </a:r>
            <a:r>
              <a:rPr lang="ko-KR" altLang="en-US" sz="1600" dirty="0" err="1"/>
              <a:t>구현부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/>
              <a:t>return width*height;</a:t>
            </a:r>
          </a:p>
          <a:p>
            <a:pPr defTabSz="180000"/>
            <a:r>
              <a:rPr lang="en-US" altLang="ko-KR" sz="1600" b="1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Rectangle </a:t>
            </a:r>
            <a:r>
              <a:rPr lang="en-US" altLang="ko-KR" sz="1600" dirty="0" err="1"/>
              <a:t>rect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rect.width</a:t>
            </a:r>
            <a:r>
              <a:rPr lang="en-US" altLang="ko-KR" sz="1600" dirty="0"/>
              <a:t> = 3;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rect.height</a:t>
            </a:r>
            <a:r>
              <a:rPr lang="en-US" altLang="ko-KR" sz="1600" dirty="0"/>
              <a:t> = 5;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사각형의 면적은 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rect.getArea</a:t>
            </a:r>
            <a:r>
              <a:rPr lang="en-US" altLang="ko-KR" sz="1600" dirty="0"/>
              <a:t>()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824192" y="5926468"/>
            <a:ext cx="2490821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사각형의 면적은 </a:t>
            </a:r>
            <a:r>
              <a:rPr lang="en-US" altLang="ko-KR" sz="1600" dirty="0"/>
              <a:t>15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멤버 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클래스 이름과 동일한 멤버 함수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727848" y="2636912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Circle {</a:t>
            </a:r>
          </a:p>
          <a:p>
            <a:pPr defTabSz="180000"/>
            <a:r>
              <a:rPr lang="en-US" altLang="ko-KR" sz="1600" dirty="0"/>
              <a:t>		..............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/>
              <a:t>		Circle(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r);</a:t>
            </a:r>
          </a:p>
          <a:p>
            <a:pPr defTabSz="180000"/>
            <a:r>
              <a:rPr lang="en-US" altLang="ko-KR" sz="1600" dirty="0"/>
              <a:t>		..........................................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20500" y="3269052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 명기하지 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220500" y="2719959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4401266" y="4505234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039848" y="3214046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704938" y="4406628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56272" y="5306880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81287" y="3214046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751816" y="5135148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함수의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847528" y="1268760"/>
            <a:ext cx="9001000" cy="4320480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sz="2000" dirty="0"/>
              <a:t>생성자의 목적</a:t>
            </a:r>
            <a:endParaRPr lang="en-US" altLang="ko-KR" sz="2000" dirty="0"/>
          </a:p>
          <a:p>
            <a:pPr lvl="2"/>
            <a:r>
              <a:rPr lang="ko-KR" altLang="en-US" sz="1800" dirty="0"/>
              <a:t>객체가 생성될 때 객체가 필요한 초기화를 위해</a:t>
            </a:r>
            <a:endParaRPr lang="en-US" altLang="ko-KR" sz="1800" dirty="0"/>
          </a:p>
          <a:p>
            <a:pPr lvl="3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멤버 변수 값 초기화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메모리 할당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파일 열기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네트워크 연결 등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ko-KR" altLang="en-US" sz="2000" dirty="0"/>
              <a:t>객체 생성 시 오직 한 번만 호출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자동으로 호출됨</a:t>
            </a:r>
            <a:r>
              <a:rPr lang="en-US" altLang="ko-KR" sz="1800" dirty="0"/>
              <a:t>. </a:t>
            </a:r>
            <a:r>
              <a:rPr lang="ko-KR" altLang="en-US" sz="1800" dirty="0"/>
              <a:t>임의로 호출할 수 없음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각 객체마다 생성자 실행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ko-KR" altLang="en-US" sz="2000" dirty="0"/>
              <a:t>생성자 이름</a:t>
            </a:r>
            <a:endParaRPr lang="en-US" altLang="ko-KR" sz="2000" dirty="0"/>
          </a:p>
          <a:p>
            <a:pPr lvl="2"/>
            <a:r>
              <a:rPr lang="ko-KR" altLang="en-US" sz="1800" dirty="0"/>
              <a:t>반드시 클래스 이름과 동일</a:t>
            </a:r>
            <a:endParaRPr lang="en-US" altLang="ko-KR" sz="1800" dirty="0"/>
          </a:p>
          <a:p>
            <a:pPr lvl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ko-KR" altLang="en-US" sz="2000" dirty="0"/>
              <a:t>생성자는 리턴 타입을 선언하지 않는다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1800" dirty="0"/>
              <a:t>리턴 타입 없음</a:t>
            </a:r>
            <a:r>
              <a:rPr lang="en-US" altLang="ko-KR" sz="1800" dirty="0"/>
              <a:t>. void </a:t>
            </a:r>
            <a:r>
              <a:rPr lang="ko-KR" altLang="en-US" sz="1800" dirty="0"/>
              <a:t>타입도 안됨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5623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245904" y="2420888"/>
            <a:ext cx="2664296" cy="1880372"/>
          </a:xfrm>
        </p:spPr>
        <p:txBody>
          <a:bodyPr anchor="ctr">
            <a:noAutofit/>
          </a:bodyPr>
          <a:lstStyle/>
          <a:p>
            <a:r>
              <a:rPr lang="en-US" altLang="ko-KR" sz="6600" dirty="0">
                <a:solidFill>
                  <a:schemeClr val="tx1"/>
                </a:solidFill>
              </a:rPr>
              <a:t>2-1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4439816" y="692696"/>
            <a:ext cx="7128792" cy="503495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SzPct val="100000"/>
              <a:buNone/>
            </a:pPr>
            <a:endParaRPr lang="en-US" altLang="ko-KR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실세계의 객체와 </a:t>
            </a:r>
            <a:r>
              <a:rPr lang="en-US" altLang="ko-KR" dirty="0"/>
              <a:t>C++ </a:t>
            </a:r>
            <a:r>
              <a:rPr lang="ko-KR" altLang="en-US" dirty="0"/>
              <a:t>객체에 대해 이해한다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클래스를 작성할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객체를 생성하고 활용할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생성자와 소멸자를 알고 작성할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private, protected, public </a:t>
            </a:r>
            <a:r>
              <a:rPr lang="ko-KR" altLang="en-US" dirty="0"/>
              <a:t>접근 지정자를 이해한다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인라인 함수의 목적을 이해하고 활용할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구조체를 작성하고</a:t>
            </a:r>
            <a:r>
              <a:rPr lang="en-US" altLang="ko-KR" dirty="0"/>
              <a:t>, </a:t>
            </a:r>
            <a:r>
              <a:rPr lang="ko-KR" altLang="en-US" dirty="0"/>
              <a:t>클래스와의 차이점을 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파일을 분리하여 </a:t>
            </a:r>
            <a:r>
              <a:rPr lang="en-US" altLang="ko-KR" dirty="0"/>
              <a:t>C++ </a:t>
            </a:r>
            <a:r>
              <a:rPr lang="ko-KR" altLang="en-US" dirty="0"/>
              <a:t>프로그램 작성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91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함수의 특징</a:t>
            </a:r>
            <a:endParaRPr lang="ko-KR" altLang="en-US" dirty="0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7060668-4D44-4ED7-BD17-EDF653640DE5}"/>
              </a:ext>
            </a:extLst>
          </p:cNvPr>
          <p:cNvSpPr txBox="1">
            <a:spLocks/>
          </p:cNvSpPr>
          <p:nvPr/>
        </p:nvSpPr>
        <p:spPr>
          <a:xfrm>
            <a:off x="1991544" y="1484784"/>
            <a:ext cx="8784976" cy="27363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lnSpc>
                <a:spcPts val="26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400" kern="12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000" dirty="0"/>
              <a:t>생성자는 중복 가능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생성자는 한 클래스 내에 여러 개 가능</a:t>
            </a:r>
          </a:p>
          <a:p>
            <a:pPr lvl="2">
              <a:lnSpc>
                <a:spcPct val="120000"/>
              </a:lnSpc>
            </a:pPr>
            <a:r>
              <a:rPr lang="ko-KR" altLang="en-US" sz="1800" dirty="0"/>
              <a:t>중복된 생성자 중 하나만 실행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 lang="ko-KR" altLang="en-US" sz="2000" dirty="0"/>
              <a:t>생성자가 선언되어 있지 않으면 기본 생성자 자동으로 생성</a:t>
            </a:r>
          </a:p>
          <a:p>
            <a:pPr lvl="2">
              <a:lnSpc>
                <a:spcPct val="120000"/>
              </a:lnSpc>
            </a:pPr>
            <a:r>
              <a:rPr lang="ko-KR" altLang="en-US" sz="1800" dirty="0"/>
              <a:t>기본 생성자 </a:t>
            </a:r>
            <a:r>
              <a:rPr lang="en-US" altLang="ko-KR" sz="1800" dirty="0"/>
              <a:t>– </a:t>
            </a:r>
            <a:r>
              <a:rPr lang="ko-KR" altLang="en-US" sz="1800" dirty="0"/>
              <a:t>매개 변수 없는 생성자</a:t>
            </a:r>
          </a:p>
          <a:p>
            <a:pPr lvl="2">
              <a:lnSpc>
                <a:spcPct val="120000"/>
              </a:lnSpc>
            </a:pPr>
            <a:r>
              <a:rPr lang="ko-KR" altLang="en-US" sz="1800" dirty="0"/>
              <a:t>컴파일러에 의해 자동 생성</a:t>
            </a:r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2 </a:t>
            </a:r>
            <a:r>
              <a:rPr lang="ko-KR" altLang="en-US" dirty="0"/>
              <a:t>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19536" y="1166842"/>
            <a:ext cx="4248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80488" y="2666820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448200" y="4105094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Circle(30);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595436" y="3030590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3178625" y="392396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91812" y="4539029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3094857" y="2793146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2855640" y="3736123"/>
            <a:ext cx="3744416" cy="413657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73960" y="355350"/>
            <a:ext cx="2928815" cy="869974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객체 생성 및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ko-KR" altLang="en-US" dirty="0">
                <a:solidFill>
                  <a:schemeClr val="tx1"/>
                </a:solidFill>
              </a:rPr>
              <a:t> 실행 과정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4686" y="3207093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775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1757774" y="2683024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1757774" y="2202914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2068324" y="2340908"/>
            <a:ext cx="1066241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11969" y="492152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48834" y="4113053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3945283" y="2461742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63753" y="2705146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71290" y="15255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48834" y="2854270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39826" y="3484091"/>
            <a:ext cx="1593185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5206156" y="9723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5206156" y="4922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5353701" y="63026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384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384929" y="1143628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75921" y="177344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144099" y="6648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8332904" y="956783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8332904" y="476673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/>
          <p:cNvSpPr txBox="1"/>
          <p:nvPr/>
        </p:nvSpPr>
        <p:spPr>
          <a:xfrm>
            <a:off x="8480449" y="614667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8481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8481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Circle() {</a:t>
            </a:r>
          </a:p>
          <a:p>
            <a:pPr defTabSz="180000"/>
            <a:r>
              <a:rPr lang="en-US" altLang="ko-KR" sz="1000" b="1" dirty="0"/>
              <a:t>	radius = 1;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472265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9270847" y="649227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74407" y="6450491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5206156" y="42127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5206156" y="37326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TextBox 63"/>
          <p:cNvSpPr txBox="1"/>
          <p:nvPr/>
        </p:nvSpPr>
        <p:spPr>
          <a:xfrm>
            <a:off x="5353701" y="387062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384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5384929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75921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144099" y="39051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8332904" y="4197143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8332904" y="3717033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/>
          <p:cNvSpPr txBox="1"/>
          <p:nvPr/>
        </p:nvSpPr>
        <p:spPr>
          <a:xfrm>
            <a:off x="8480449" y="3855027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8480448" y="5627172"/>
            <a:ext cx="16479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8480448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480449" y="4998210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/>
              <a:t>	radius =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9270847" y="3889587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3990158" y="4091320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152893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7421695" y="5139933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386562" y="53029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38" name="TextBox 37"/>
          <p:cNvSpPr txBox="1"/>
          <p:nvPr/>
        </p:nvSpPr>
        <p:spPr>
          <a:xfrm rot="19842261">
            <a:off x="9080304" y="4832963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7392144" y="1340769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863753" y="4392322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803038" y="3212977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897582" y="6453337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생성자가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(</a:t>
            </a:r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1343472" y="980728"/>
            <a:ext cx="10441160" cy="5184576"/>
          </a:xfrm>
        </p:spPr>
        <p:txBody>
          <a:bodyPr/>
          <a:lstStyle/>
          <a:p>
            <a:pPr lvl="1"/>
            <a:r>
              <a:rPr lang="ko-KR" altLang="en-US" sz="2000" dirty="0"/>
              <a:t>여러 </a:t>
            </a:r>
            <a:r>
              <a:rPr lang="ko-KR" altLang="en-US" sz="2000" dirty="0" err="1"/>
              <a:t>생성자에</a:t>
            </a:r>
            <a:r>
              <a:rPr lang="ko-KR" altLang="en-US" sz="2000" dirty="0"/>
              <a:t> 중복 작성된 코드의 간소화</a:t>
            </a:r>
            <a:endParaRPr lang="en-US" altLang="ko-KR" sz="2000" dirty="0"/>
          </a:p>
          <a:p>
            <a:pPr lvl="2"/>
            <a:r>
              <a:rPr lang="ko-KR" altLang="en-US" sz="1800" dirty="0"/>
              <a:t>타겟 </a:t>
            </a:r>
            <a:r>
              <a:rPr lang="ko-KR" altLang="en-US" sz="1800" dirty="0" err="1"/>
              <a:t>생성자와</a:t>
            </a:r>
            <a:r>
              <a:rPr lang="ko-KR" altLang="en-US" sz="1800" dirty="0"/>
              <a:t> 이를 호출하는 위임 </a:t>
            </a:r>
            <a:r>
              <a:rPr lang="ko-KR" altLang="en-US" sz="1800" dirty="0" err="1"/>
              <a:t>생성자로</a:t>
            </a:r>
            <a:r>
              <a:rPr lang="ko-KR" altLang="en-US" sz="1800" dirty="0"/>
              <a:t> 나누어 작성</a:t>
            </a:r>
            <a:endParaRPr lang="en-US" altLang="ko-KR" sz="1800" dirty="0"/>
          </a:p>
          <a:p>
            <a:pPr lvl="3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타겟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객체 초기화를 전담하는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위임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타겟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생성자를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호출하는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객체 초기화를 타겟 </a:t>
            </a: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생성자에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위임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32782" y="3271120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코드 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90258" y="6045321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02" y="2924945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54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6193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2123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타겟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2117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343232" y="2884407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47453" y="4949952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799856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928992" cy="576064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예제 </a:t>
            </a:r>
            <a:r>
              <a:rPr lang="en-US" altLang="ko-KR" sz="2200" dirty="0"/>
              <a:t>3-4 </a:t>
            </a:r>
            <a:r>
              <a:rPr lang="ko-KR" altLang="en-US" sz="2200" dirty="0" err="1"/>
              <a:t>생성자에서</a:t>
            </a:r>
            <a:r>
              <a:rPr lang="ko-KR" altLang="en-US" sz="2200" dirty="0"/>
              <a:t> 다른 </a:t>
            </a:r>
            <a:r>
              <a:rPr lang="ko-KR" altLang="en-US" sz="2200" dirty="0" err="1"/>
              <a:t>생성자</a:t>
            </a:r>
            <a:r>
              <a:rPr lang="ko-KR" altLang="en-US" sz="2200" dirty="0"/>
              <a:t> 호출 연습</a:t>
            </a:r>
            <a:r>
              <a:rPr lang="en-US" altLang="ko-KR" sz="2200" dirty="0"/>
              <a:t>(</a:t>
            </a:r>
            <a:r>
              <a:rPr lang="ko-KR" altLang="en-US" sz="2200" dirty="0"/>
              <a:t>위임 </a:t>
            </a:r>
            <a:r>
              <a:rPr lang="ko-KR" altLang="en-US" sz="2200" dirty="0" err="1"/>
              <a:t>생성자</a:t>
            </a:r>
            <a:r>
              <a:rPr lang="ko-KR" altLang="en-US" sz="2200" dirty="0"/>
              <a:t> 만들기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883532" y="938921"/>
            <a:ext cx="85689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83EF"/>
                </a:solidFill>
                <a:latin typeface="+mn-ea"/>
              </a:rPr>
              <a:t>예제 </a:t>
            </a:r>
            <a:r>
              <a:rPr lang="en-US" altLang="ko-KR" b="1" dirty="0">
                <a:solidFill>
                  <a:srgbClr val="0083EF"/>
                </a:solidFill>
                <a:latin typeface="+mn-ea"/>
              </a:rPr>
              <a:t>3-3</a:t>
            </a:r>
            <a:r>
              <a:rPr lang="ko-KR" altLang="en-US" b="1" dirty="0">
                <a:solidFill>
                  <a:srgbClr val="0083EF"/>
                </a:solidFill>
                <a:latin typeface="+mn-ea"/>
              </a:rPr>
              <a:t>을 수정하여 객체 초기화를 전담하는 타겟 </a:t>
            </a:r>
            <a:r>
              <a:rPr lang="ko-KR" altLang="en-US" b="1" dirty="0" err="1">
                <a:solidFill>
                  <a:srgbClr val="0083EF"/>
                </a:solidFill>
                <a:latin typeface="+mn-ea"/>
              </a:rPr>
              <a:t>생성자와</a:t>
            </a:r>
            <a:r>
              <a:rPr lang="ko-KR" altLang="en-US" b="1" dirty="0">
                <a:solidFill>
                  <a:srgbClr val="0083EF"/>
                </a:solidFill>
                <a:latin typeface="+mn-ea"/>
              </a:rPr>
              <a:t> 타겟 </a:t>
            </a:r>
            <a:r>
              <a:rPr lang="ko-KR" altLang="en-US" b="1" dirty="0" err="1">
                <a:solidFill>
                  <a:srgbClr val="0083EF"/>
                </a:solidFill>
                <a:latin typeface="+mn-ea"/>
              </a:rPr>
              <a:t>생성자에</a:t>
            </a:r>
            <a:r>
              <a:rPr lang="ko-KR" altLang="en-US" b="1" dirty="0">
                <a:solidFill>
                  <a:srgbClr val="0083EF"/>
                </a:solidFill>
                <a:latin typeface="+mn-ea"/>
              </a:rPr>
              <a:t> 개체 초기화를 위임하는 위임 </a:t>
            </a:r>
            <a:r>
              <a:rPr lang="ko-KR" altLang="en-US" b="1" dirty="0" err="1">
                <a:solidFill>
                  <a:srgbClr val="0083EF"/>
                </a:solidFill>
                <a:latin typeface="+mn-ea"/>
              </a:rPr>
              <a:t>생성자로</a:t>
            </a:r>
            <a:r>
              <a:rPr lang="ko-KR" altLang="en-US" b="1" dirty="0">
                <a:solidFill>
                  <a:srgbClr val="0083EF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0083EF"/>
                </a:solidFill>
                <a:latin typeface="+mn-ea"/>
              </a:rPr>
              <a:t>재작성하라</a:t>
            </a:r>
            <a:r>
              <a:rPr lang="en-US" altLang="ko-KR" b="1" dirty="0">
                <a:solidFill>
                  <a:srgbClr val="0083EF"/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64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: </a:t>
            </a:r>
            <a:r>
              <a:rPr lang="en-US" altLang="ko-KR" sz="1200" b="1" dirty="0"/>
              <a:t>Circle(1) </a:t>
            </a:r>
            <a:r>
              <a:rPr lang="en-US" altLang="ko-KR" sz="1200" dirty="0"/>
              <a:t>{ }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25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82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  <a:r>
              <a:rPr lang="en-US" altLang="ko-KR" sz="1000" dirty="0">
                <a:solidFill>
                  <a:schemeClr val="tx1"/>
                </a:solidFill>
              </a:rPr>
              <a:t>. r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06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37152" y="5505044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3140197" y="3759161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140197" y="4371707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생성자의 멤버 변수 초기화 방법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43750" y="1111097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51585" y="2724309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39372" y="2755088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/>
              <a:t>Point::Point()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224237" y="3709337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3792" y="348736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: 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2423593" y="4694365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23792" y="4725144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x=0, 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초기화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920880" cy="5760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멤버변수의 초기화와 위임 </a:t>
            </a:r>
            <a:r>
              <a:rPr lang="ko-KR" altLang="en-US" dirty="0" err="1"/>
              <a:t>생성자</a:t>
            </a:r>
            <a:r>
              <a:rPr lang="ko-KR" altLang="en-US" dirty="0"/>
              <a:t>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21884" y="3573016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303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"(" &lt;&lt; x &lt;&lt; ", " &lt;&lt; y &lt;&lt; ")"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Point::Point() : Point(0, 0) { }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: x(a), y(b)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origin;</a:t>
            </a:r>
          </a:p>
          <a:p>
            <a:pPr defTabSz="180000"/>
            <a:r>
              <a:rPr lang="en-US" altLang="ko-KR" sz="1200" dirty="0"/>
              <a:t>	Point target(10, 20);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origin.show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target.show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199456" y="1584197"/>
            <a:ext cx="388843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solidFill>
                  <a:srgbClr val="0083EF"/>
                </a:solidFill>
                <a:latin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 </a:t>
            </a:r>
            <a:r>
              <a:rPr lang="en-US" altLang="ko-KR" dirty="0"/>
              <a:t>Point </a:t>
            </a:r>
            <a:r>
              <a:rPr lang="ko-KR" altLang="en-US" dirty="0"/>
              <a:t>클래스의 멤버 </a:t>
            </a:r>
            <a:r>
              <a:rPr lang="en-US" altLang="ko-KR" dirty="0"/>
              <a:t>x, y</a:t>
            </a:r>
            <a:r>
              <a:rPr lang="ko-KR" altLang="en-US" dirty="0"/>
              <a:t>를 생성자 서두에 초기값으로 초기화하고 위임 생성자를 이용하여 </a:t>
            </a:r>
            <a:r>
              <a:rPr lang="ko-KR" altLang="en-US" dirty="0" err="1"/>
              <a:t>재작성하라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03912" y="566124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>
                <a:solidFill>
                  <a:srgbClr val="00B0F0"/>
                </a:solidFill>
              </a:rPr>
              <a:t>생성자는</a:t>
            </a:r>
            <a:r>
              <a:rPr lang="ko-KR" altLang="en-US" i="1" dirty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C++ </a:t>
            </a:r>
            <a:r>
              <a:rPr lang="ko-KR" altLang="en-US" dirty="0"/>
              <a:t>컴파일러는 객체가 생성될 때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ko-KR" altLang="en-US" dirty="0"/>
              <a:t> 반드시 호출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>
                <a:solidFill>
                  <a:srgbClr val="00B0F0"/>
                </a:solidFill>
              </a:rPr>
              <a:t>생성자를</a:t>
            </a:r>
            <a:r>
              <a:rPr lang="ko-KR" altLang="en-US" i="1" dirty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기본 생성자란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클래스에 생성자가 하나도 선언되어 있지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컴파일러가 대신 삽입해주는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매개 변수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927648" y="5376118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{</a:t>
            </a:r>
          </a:p>
          <a:p>
            <a:pPr defTabSz="180000" fontAlgn="base" latinLnBrk="0"/>
            <a:r>
              <a:rPr lang="en-US" altLang="ko-KR" sz="1600" dirty="0"/>
              <a:t>	.....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/>
              <a:t>생성자</a:t>
            </a:r>
            <a:endParaRPr lang="en-US" altLang="ko-KR" sz="1600" b="1" dirty="0"/>
          </a:p>
          <a:p>
            <a:pPr defTabSz="180000" fontAlgn="base" latinLnBrk="0"/>
            <a:r>
              <a:rPr lang="en-US" altLang="ko-KR" sz="1600" dirty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생성자가 자동으로 생성되는 경우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생성자가 하나도 작성되어 있지 않은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컴파일러가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 생성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21830" y="2841171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68520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2132" y="3712301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515951" y="4191472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18373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3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/>
              <a:t>생성자를</a:t>
            </a:r>
            <a:r>
              <a:rPr lang="ko-KR" altLang="en-US" sz="1400" dirty="0"/>
              <a:t> 선언하지 않는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 </a:t>
            </a:r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9404" y="5651376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컴파일러에 의해 기본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자동 삽입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364821" y="4278332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7645531" y="3936664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723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53504" y="435388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5519936" y="3717033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기본 생성자가 자동으로 생성되지 않는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생성자가 하나라도 선언된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생성하지 않음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03696" y="2492897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</a:t>
            </a:r>
            <a:r>
              <a:rPr lang="en-US" altLang="ko-KR" sz="1400" dirty="0"/>
              <a:t>{</a:t>
            </a:r>
          </a:p>
          <a:p>
            <a:pPr defTabSz="180000" fontAlgn="base" latinLnBrk="0"/>
            <a:r>
              <a:rPr lang="en-US" altLang="ko-KR" sz="1400" dirty="0"/>
              <a:t>	radius = r;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5159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79976" y="5251392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663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선언되어 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68009" y="4365105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세상의 모든 것이 객체이다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556792"/>
            <a:ext cx="10153128" cy="5040560"/>
          </a:xfrm>
        </p:spPr>
        <p:txBody>
          <a:bodyPr/>
          <a:lstStyle/>
          <a:p>
            <a:r>
              <a:rPr lang="ko-KR" altLang="en-US" dirty="0"/>
              <a:t>세상 모든 것이 객체</a:t>
            </a: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47015" y="2780929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                </a:t>
              </a:r>
              <a:r>
                <a:rPr lang="ko-KR" altLang="en-US" dirty="0"/>
                <a:t>의자        책             집            카메라        컴퓨터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9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5480" y="964297"/>
            <a:ext cx="950505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solidFill>
                  <a:srgbClr val="0083EF"/>
                </a:solidFill>
                <a:latin typeface="+mn-ea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다음 </a:t>
            </a:r>
            <a:r>
              <a:rPr lang="en-US" altLang="ko-KR" dirty="0"/>
              <a:t>main() </a:t>
            </a:r>
            <a:r>
              <a:rPr lang="ko-KR" altLang="en-US" dirty="0"/>
              <a:t>함수가 잘 </a:t>
            </a:r>
            <a:r>
              <a:rPr lang="ko-KR" altLang="en-US"/>
              <a:t>작동하도록 </a:t>
            </a:r>
            <a:r>
              <a:rPr lang="en-US" altLang="ko-KR" dirty="0"/>
              <a:t>Rectangle </a:t>
            </a:r>
            <a:r>
              <a:rPr lang="ko-KR" altLang="en-US" dirty="0"/>
              <a:t>클래스를 작성하고 </a:t>
            </a:r>
            <a:r>
              <a:rPr lang="ko-KR" altLang="en-US"/>
              <a:t>프로그램을 완성하라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Rectangle </a:t>
            </a:r>
            <a:r>
              <a:rPr lang="ko-KR" altLang="en-US"/>
              <a:t>클래스는 </a:t>
            </a:r>
            <a:r>
              <a:rPr lang="en-US" altLang="ko-KR" dirty="0"/>
              <a:t>width</a:t>
            </a:r>
            <a:r>
              <a:rPr lang="ko-KR" altLang="en-US"/>
              <a:t>와 </a:t>
            </a:r>
            <a:r>
              <a:rPr lang="en-US" altLang="ko-KR" dirty="0"/>
              <a:t>height</a:t>
            </a:r>
            <a:r>
              <a:rPr lang="ko-KR" altLang="en-US" dirty="0"/>
              <a:t>의 두 멤버 </a:t>
            </a:r>
            <a:r>
              <a:rPr lang="ko-KR" altLang="en-US"/>
              <a:t>변수와 </a:t>
            </a:r>
            <a:r>
              <a:rPr lang="en-US" altLang="ko-KR" dirty="0"/>
              <a:t>3 </a:t>
            </a:r>
            <a:r>
              <a:rPr lang="ko-KR" altLang="en-US"/>
              <a:t>개의 생성자</a:t>
            </a:r>
            <a:r>
              <a:rPr lang="en-US" altLang="ko-KR" dirty="0"/>
              <a:t>, </a:t>
            </a:r>
            <a:r>
              <a:rPr lang="ko-KR" altLang="en-US"/>
              <a:t>그리고 </a:t>
            </a:r>
            <a:r>
              <a:rPr lang="en-US" altLang="ko-KR"/>
              <a:t>isSquare</a:t>
            </a:r>
            <a:r>
              <a:rPr lang="en-US" altLang="ko-KR" dirty="0"/>
              <a:t>() </a:t>
            </a:r>
            <a:r>
              <a:rPr lang="ko-KR" altLang="en-US"/>
              <a:t>함수를 가진다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03563" y="2577091"/>
            <a:ext cx="5298541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Rectangle rect1; </a:t>
            </a:r>
          </a:p>
          <a:p>
            <a:pPr defTabSz="180000"/>
            <a:r>
              <a:rPr lang="en-US" altLang="ko-KR" sz="1600" dirty="0"/>
              <a:t>	Rectangle rect2(3, 5);</a:t>
            </a:r>
          </a:p>
          <a:p>
            <a:pPr defTabSz="180000"/>
            <a:r>
              <a:rPr lang="en-US" altLang="ko-KR" sz="1600" dirty="0"/>
              <a:t>	Rectangle rect3(3);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if(rect1.isSquare())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"rect1</a:t>
            </a:r>
            <a:r>
              <a:rPr lang="ko-KR" altLang="en-US" sz="1600" dirty="0"/>
              <a:t>은 정사각형이다</a:t>
            </a:r>
            <a:r>
              <a:rPr lang="en-US" altLang="ko-KR" sz="1600" dirty="0"/>
              <a:t>."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	if(rect2.isSquare())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"rect2</a:t>
            </a:r>
            <a:r>
              <a:rPr lang="ko-KR" altLang="en-US" sz="1600" dirty="0"/>
              <a:t>는 정사각형이다</a:t>
            </a:r>
            <a:r>
              <a:rPr lang="en-US" altLang="ko-KR" sz="1600" dirty="0"/>
              <a:t>."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	if(rect3.isSquare())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"rect3</a:t>
            </a:r>
            <a:r>
              <a:rPr lang="ko-KR" altLang="en-US" sz="1600" dirty="0"/>
              <a:t>는 정사각형이다</a:t>
            </a:r>
            <a:r>
              <a:rPr lang="en-US" altLang="ko-KR" sz="1600" dirty="0"/>
              <a:t>."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209992" y="5805264"/>
            <a:ext cx="5279908" cy="58477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rect1</a:t>
            </a:r>
            <a:r>
              <a:rPr lang="ko-KR" altLang="en-US" sz="1600" dirty="0"/>
              <a:t>은 정사각형이다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rect3</a:t>
            </a:r>
            <a:r>
              <a:rPr lang="ko-KR" altLang="en-US" sz="1600" dirty="0"/>
              <a:t>는 정사각형이다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47529" y="532994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Rectangle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height;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Rectangle::Rectangle()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w; height 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return false;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663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 ;</a:t>
            </a:r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663952" y="5703640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239000" y="4089444"/>
            <a:ext cx="1728192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7536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647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4439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439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5A516-CABD-49A5-ADE8-56080069144C}"/>
              </a:ext>
            </a:extLst>
          </p:cNvPr>
          <p:cNvSpPr txBox="1"/>
          <p:nvPr/>
        </p:nvSpPr>
        <p:spPr>
          <a:xfrm>
            <a:off x="1343472" y="1268760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다음 </a:t>
            </a:r>
            <a:r>
              <a:rPr lang="en-US" altLang="ko-KR" dirty="0"/>
              <a:t>main() </a:t>
            </a:r>
            <a:r>
              <a:rPr lang="ko-KR" altLang="en-US" dirty="0"/>
              <a:t>함수에서 </a:t>
            </a:r>
            <a:r>
              <a:rPr lang="en-US" altLang="ko-KR" dirty="0"/>
              <a:t>coin </a:t>
            </a:r>
            <a:r>
              <a:rPr lang="ko-KR" altLang="en-US" dirty="0"/>
              <a:t>객체 생성에 어떤 문제가 존재하는가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5154B-7EBE-4C49-B12E-EFC4C4FAB1C0}"/>
              </a:ext>
            </a:extLst>
          </p:cNvPr>
          <p:cNvSpPr txBox="1"/>
          <p:nvPr/>
        </p:nvSpPr>
        <p:spPr>
          <a:xfrm>
            <a:off x="1919536" y="1844824"/>
            <a:ext cx="2952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Circle {</a:t>
            </a:r>
          </a:p>
          <a:p>
            <a:r>
              <a:rPr lang="en-US" altLang="ko-KR" dirty="0"/>
              <a:t>Public :</a:t>
            </a:r>
          </a:p>
          <a:p>
            <a:r>
              <a:rPr lang="en-US" altLang="ko-KR" dirty="0"/>
              <a:t>     int radius;</a:t>
            </a:r>
          </a:p>
          <a:p>
            <a:r>
              <a:rPr lang="en-US" altLang="ko-KR" dirty="0"/>
              <a:t>     double </a:t>
            </a:r>
            <a:r>
              <a:rPr lang="en-US" altLang="ko-KR" dirty="0" err="1"/>
              <a:t>getArea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};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 Circle coin(3);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0AB2E-C372-460D-B9A8-0DA983ADFDF2}"/>
              </a:ext>
            </a:extLst>
          </p:cNvPr>
          <p:cNvSpPr txBox="1"/>
          <p:nvPr/>
        </p:nvSpPr>
        <p:spPr>
          <a:xfrm>
            <a:off x="5015880" y="2708920"/>
            <a:ext cx="2592288" cy="890171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생성자가 없다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5350F-2969-47BB-A43F-0CC80B2CD1CA}"/>
              </a:ext>
            </a:extLst>
          </p:cNvPr>
          <p:cNvSpPr txBox="1"/>
          <p:nvPr/>
        </p:nvSpPr>
        <p:spPr>
          <a:xfrm>
            <a:off x="7968208" y="2060848"/>
            <a:ext cx="29523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Circle {</a:t>
            </a:r>
          </a:p>
          <a:p>
            <a:r>
              <a:rPr lang="en-US" altLang="ko-KR" dirty="0"/>
              <a:t>Public :</a:t>
            </a:r>
          </a:p>
          <a:p>
            <a:r>
              <a:rPr lang="en-US" altLang="ko-KR" dirty="0"/>
              <a:t>     int radius;</a:t>
            </a:r>
          </a:p>
          <a:p>
            <a:r>
              <a:rPr lang="en-US" altLang="ko-KR" dirty="0"/>
              <a:t>     </a:t>
            </a:r>
            <a:r>
              <a:rPr lang="en-US" altLang="ko-KR" b="1" dirty="0">
                <a:solidFill>
                  <a:srgbClr val="FF0000"/>
                </a:solidFill>
              </a:rPr>
              <a:t>Circle(int x);</a:t>
            </a:r>
          </a:p>
          <a:p>
            <a:r>
              <a:rPr lang="en-US" altLang="ko-KR" dirty="0"/>
              <a:t>     double </a:t>
            </a:r>
            <a:r>
              <a:rPr lang="en-US" altLang="ko-KR" dirty="0" err="1"/>
              <a:t>getArea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};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Circle :: Circle(int x) 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……………………….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 Circle coin(3);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소멸자</a:t>
            </a:r>
            <a:endParaRPr lang="en-US" altLang="ko-KR" dirty="0"/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소멸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오직 한번만 자동 호출</a:t>
            </a:r>
            <a:r>
              <a:rPr lang="en-US" altLang="ko-KR" sz="1800" dirty="0"/>
              <a:t>, </a:t>
            </a:r>
            <a:r>
              <a:rPr lang="ko-KR" altLang="en-US" sz="1800" dirty="0"/>
              <a:t>임의로 호출할 수 없음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객체 메모리 소멸 직전 호출됨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67808" y="3068960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	..............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39202" y="3429000"/>
            <a:ext cx="1573022" cy="439502"/>
          </a:xfrm>
          <a:prstGeom prst="wedgeRoundRectCallout">
            <a:avLst>
              <a:gd name="adj1" fmla="val -96086"/>
              <a:gd name="adj2" fmla="val 1484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55640" y="4162331"/>
            <a:ext cx="1412220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소멸자</a:t>
            </a:r>
            <a:r>
              <a:rPr lang="ko-KR" altLang="en-US" sz="12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174026" y="4181585"/>
            <a:ext cx="2234342" cy="318536"/>
          </a:xfrm>
          <a:prstGeom prst="wedgeRoundRectCallout">
            <a:avLst>
              <a:gd name="adj1" fmla="val -106735"/>
              <a:gd name="adj2" fmla="val 275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200" dirty="0">
                <a:solidFill>
                  <a:schemeClr val="tx1"/>
                </a:solidFill>
              </a:rPr>
              <a:t> 오직 하나만 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567609" y="5013176"/>
            <a:ext cx="1432144" cy="360040"/>
          </a:xfrm>
          <a:prstGeom prst="wedgeRoundRectCallout">
            <a:avLst>
              <a:gd name="adj1" fmla="val 77876"/>
              <a:gd name="adj2" fmla="val -158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소멸자</a:t>
            </a:r>
            <a:r>
              <a:rPr lang="ko-KR" altLang="en-US" sz="12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1851762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r>
              <a:rPr lang="ko-KR" altLang="en-US" dirty="0"/>
              <a:t> 특징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>
          <a:xfrm>
            <a:off x="1559496" y="908720"/>
            <a:ext cx="10009112" cy="5544616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소멸자의 목적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sz="1800" dirty="0"/>
              <a:t>객체가 사라질 때 마무리 작업을 위함</a:t>
            </a:r>
            <a:endParaRPr lang="en-US" altLang="ko-KR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ko-KR" altLang="en-US" sz="1800" dirty="0"/>
              <a:t>실행 도중 동적으로 할당 받은 메모리 해제</a:t>
            </a:r>
            <a:r>
              <a:rPr lang="en-US" altLang="ko-KR" sz="1800" dirty="0"/>
              <a:t>, </a:t>
            </a:r>
            <a:r>
              <a:rPr lang="ko-KR" altLang="en-US" sz="1800" dirty="0"/>
              <a:t>파일 저장 및 닫기</a:t>
            </a:r>
            <a:r>
              <a:rPr lang="en-US" altLang="ko-KR" sz="1800" dirty="0"/>
              <a:t>, </a:t>
            </a:r>
            <a:r>
              <a:rPr lang="ko-KR" altLang="en-US" sz="1800" dirty="0"/>
              <a:t>네트워크 닫기 등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소멸자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함수의 이름은 클래스 이름 앞에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~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를 붙인다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2">
              <a:lnSpc>
                <a:spcPct val="110000"/>
              </a:lnSpc>
            </a:pPr>
            <a:r>
              <a:rPr lang="ko-KR" altLang="en-US" sz="1800" dirty="0"/>
              <a:t>예</a:t>
            </a:r>
            <a:r>
              <a:rPr lang="en-US" altLang="ko-KR" sz="1800" dirty="0"/>
              <a:t>) Circle::~Circle() { ... }</a:t>
            </a:r>
          </a:p>
          <a:p>
            <a:pPr lvl="1">
              <a:spcBef>
                <a:spcPts val="1500"/>
              </a:spcBef>
              <a:spcAft>
                <a:spcPts val="0"/>
              </a:spcAft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소멸자는 리턴 타입이 없고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어떤 값도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리턴하면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안됨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리턴 타입 선언 불가</a:t>
            </a:r>
            <a:endParaRPr lang="en-US" altLang="ko-KR" sz="1800" dirty="0"/>
          </a:p>
          <a:p>
            <a:pPr lvl="1">
              <a:spcBef>
                <a:spcPts val="1500"/>
              </a:spcBef>
              <a:spcAft>
                <a:spcPts val="0"/>
              </a:spcAft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중복 불가능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소멸자는 한 클래스 내에 오직 한 개만 작성 가능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 err="1"/>
              <a:t>소멸자는</a:t>
            </a:r>
            <a:r>
              <a:rPr lang="ko-KR" altLang="en-US" sz="1800" dirty="0"/>
              <a:t> 매개 변수 없는 함수</a:t>
            </a:r>
            <a:endParaRPr lang="en-US" altLang="ko-KR" sz="1800" dirty="0"/>
          </a:p>
          <a:p>
            <a:pPr lvl="1">
              <a:spcBef>
                <a:spcPts val="1500"/>
              </a:spcBef>
              <a:spcAft>
                <a:spcPts val="0"/>
              </a:spcAft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소멸자가 선언되어 있지 않으면 기본 소멸자가 자동 생성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컴파일러에 의해 기본 </a:t>
            </a:r>
            <a:r>
              <a:rPr lang="ko-KR" altLang="en-US" sz="1800" dirty="0" err="1"/>
              <a:t>소멸자</a:t>
            </a:r>
            <a:r>
              <a:rPr lang="ko-KR" altLang="en-US" sz="1800" dirty="0"/>
              <a:t> 코드 생성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컴파일러가 생성한 기본 </a:t>
            </a:r>
            <a:r>
              <a:rPr lang="ko-KR" altLang="en-US" sz="1800" dirty="0" err="1"/>
              <a:t>소멸자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아무 것도 하지 않고 단순 리턴</a:t>
            </a:r>
            <a:endParaRPr lang="en-US" altLang="ko-KR" sz="1800" dirty="0"/>
          </a:p>
          <a:p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151527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560840" cy="5760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 예제 </a:t>
            </a:r>
            <a:r>
              <a:rPr lang="en-US" altLang="ko-KR" dirty="0"/>
              <a:t>3-7</a:t>
            </a:r>
            <a:r>
              <a:rPr lang="ko-KR" altLang="en-US" dirty="0"/>
              <a:t> </a:t>
            </a:r>
            <a:r>
              <a:rPr lang="en-US" altLang="ko-KR" dirty="0"/>
              <a:t>Circle </a:t>
            </a:r>
            <a:r>
              <a:rPr lang="ko-KR" altLang="en-US" dirty="0"/>
              <a:t>클래스에 </a:t>
            </a:r>
            <a:r>
              <a:rPr lang="ko-KR" altLang="en-US" dirty="0" err="1"/>
              <a:t>소멸자</a:t>
            </a:r>
            <a:r>
              <a:rPr lang="ko-KR" altLang="en-US" dirty="0"/>
              <a:t> 작성 및 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52272" y="902618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&lt;&lt; " </a:t>
            </a:r>
            <a:r>
              <a:rPr lang="ko-KR" altLang="en-US" sz="1200" b="1" dirty="0"/>
              <a:t>원 소멸</a:t>
            </a:r>
            <a:r>
              <a:rPr lang="en-US" altLang="ko-KR" sz="1200" b="1" dirty="0"/>
              <a:t>"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6658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pizza(30);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170912" y="2684386"/>
            <a:ext cx="2029544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함수의 </a:t>
            </a:r>
            <a:r>
              <a:rPr lang="ko-KR" altLang="en-US" sz="1000" dirty="0" err="1">
                <a:solidFill>
                  <a:schemeClr val="tx1"/>
                </a:solidFill>
              </a:rPr>
              <a:t>스택에</a:t>
            </a:r>
            <a:r>
              <a:rPr lang="ko-KR" altLang="en-US" sz="1000" dirty="0">
                <a:solidFill>
                  <a:schemeClr val="tx1"/>
                </a:solidFill>
              </a:rPr>
              <a:t> 생성된 </a:t>
            </a:r>
            <a:r>
              <a:rPr lang="en-US" altLang="ko-KR" sz="1000" dirty="0">
                <a:solidFill>
                  <a:schemeClr val="tx1"/>
                </a:solidFill>
              </a:rPr>
              <a:t>pizza, donut </a:t>
            </a:r>
            <a:r>
              <a:rPr lang="ko-KR" altLang="en-US" sz="10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58744" y="3534108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501608" y="3697577"/>
            <a:ext cx="1368152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0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000" dirty="0">
                <a:solidFill>
                  <a:schemeClr val="tx1"/>
                </a:solidFill>
              </a:rPr>
              <a:t> 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/</a:t>
            </a:r>
            <a:r>
              <a:rPr lang="ko-KR" altLang="en-US" dirty="0" err="1"/>
              <a:t>소멸자</a:t>
            </a:r>
            <a:r>
              <a:rPr lang="ko-KR" altLang="en-US" dirty="0"/>
              <a:t> 실행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980728"/>
            <a:ext cx="9361040" cy="5435609"/>
          </a:xfrm>
        </p:spPr>
        <p:txBody>
          <a:bodyPr vert="horz"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객체가 선언된 위치에 따른 분류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지역 객체 </a:t>
            </a:r>
            <a:r>
              <a:rPr lang="en-US" altLang="ko-KR" dirty="0"/>
              <a:t>: </a:t>
            </a:r>
            <a:r>
              <a:rPr lang="ko-KR" altLang="en-US" dirty="0"/>
              <a:t>함수 내에 선언된 객체로서</a:t>
            </a:r>
            <a:r>
              <a:rPr lang="en-US" altLang="ko-KR" dirty="0"/>
              <a:t>, </a:t>
            </a:r>
            <a:r>
              <a:rPr lang="ko-KR" altLang="en-US" dirty="0"/>
              <a:t>함수가 종료하면 소멸된다</a:t>
            </a:r>
            <a:r>
              <a:rPr lang="en-US" altLang="ko-KR" dirty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전역 객체 </a:t>
            </a:r>
            <a:r>
              <a:rPr lang="en-US" altLang="ko-KR" dirty="0"/>
              <a:t>: </a:t>
            </a:r>
            <a:r>
              <a:rPr lang="ko-KR" altLang="en-US" dirty="0"/>
              <a:t>함수의 바깥에 선언된 객체로서</a:t>
            </a:r>
            <a:r>
              <a:rPr lang="en-US" altLang="ko-KR" dirty="0"/>
              <a:t>, </a:t>
            </a:r>
            <a:r>
              <a:rPr lang="ko-KR" altLang="en-US" dirty="0"/>
              <a:t>프로그램이 종료할 때 소멸된다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ko-KR" altLang="en-US" sz="2100" dirty="0">
                <a:latin typeface="굴림" panose="020B0600000101010101" pitchFamily="50" charset="-127"/>
                <a:ea typeface="굴림" panose="020B0600000101010101" pitchFamily="50" charset="-127"/>
              </a:rPr>
              <a:t>객체 생성 순서</a:t>
            </a:r>
            <a:endParaRPr lang="en-US" altLang="ko-KR" sz="2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전역 객체는 프로그램에 선언된 순서로 생성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지역 객체는 함수가 호출되는 순간에 순서대로 생성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ko-KR" altLang="en-US" sz="2100" dirty="0">
                <a:latin typeface="굴림" panose="020B0600000101010101" pitchFamily="50" charset="-127"/>
                <a:ea typeface="굴림" panose="020B0600000101010101" pitchFamily="50" charset="-127"/>
              </a:rPr>
              <a:t>객체 소멸 순서</a:t>
            </a:r>
            <a:endParaRPr lang="en-US" altLang="ko-KR" sz="2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함수가 종료하면</a:t>
            </a:r>
            <a:r>
              <a:rPr lang="en-US" altLang="ko-KR" dirty="0"/>
              <a:t>,</a:t>
            </a:r>
            <a:r>
              <a:rPr lang="ko-KR" altLang="en-US" dirty="0"/>
              <a:t> 지역 객체가 생성된 순서의 역순으로 소멸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프로그램이 종료하면</a:t>
            </a:r>
            <a:r>
              <a:rPr lang="en-US" altLang="ko-KR" dirty="0"/>
              <a:t>, </a:t>
            </a:r>
            <a:r>
              <a:rPr lang="ko-KR" altLang="en-US" dirty="0"/>
              <a:t>전역 객체가 생성된 순서의 역순으로 소멸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altLang="ko-KR" sz="2100" dirty="0">
                <a:latin typeface="굴림" panose="020B0600000101010101" pitchFamily="50" charset="-127"/>
                <a:ea typeface="굴림" panose="020B0600000101010101" pitchFamily="50" charset="-127"/>
              </a:rPr>
              <a:t>new</a:t>
            </a:r>
            <a:r>
              <a:rPr lang="ko-KR" altLang="en-US" sz="2100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동적으로 생성된 객체의 경우</a:t>
            </a:r>
            <a:endParaRPr lang="en-US" altLang="ko-KR" sz="21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new</a:t>
            </a:r>
            <a:r>
              <a:rPr lang="ko-KR" altLang="en-US" dirty="0"/>
              <a:t>를 실행하는 순간 객체 생성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delete </a:t>
            </a:r>
            <a:r>
              <a:rPr lang="ko-KR" altLang="en-US" dirty="0"/>
              <a:t>연산자를 실행할 때 객체 소멸</a:t>
            </a:r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344816" cy="576064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예제 </a:t>
            </a:r>
            <a:r>
              <a:rPr lang="en-US" altLang="ko-KR" sz="2200" dirty="0"/>
              <a:t>3-8 </a:t>
            </a:r>
            <a:r>
              <a:rPr lang="ko-KR" altLang="en-US" sz="2200" dirty="0"/>
              <a:t>지역 객체와 전역 객체의 생성 및 소멸 순서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28364" y="1009759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2708" y="1516142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fPizza</a:t>
            </a:r>
            <a:r>
              <a:rPr lang="en-US" altLang="ko-KR" sz="1200" b="1" dirty="0"/>
              <a:t>(200);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mainPizza</a:t>
            </a:r>
            <a:r>
              <a:rPr lang="en-US" altLang="ko-KR" sz="1200" b="1" dirty="0"/>
              <a:t>(30);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6096000" y="4149080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623747" y="1606812"/>
            <a:ext cx="1296144" cy="288032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전역 객체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630643" y="2406654"/>
            <a:ext cx="1289248" cy="288033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지역 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8623748" y="3316342"/>
            <a:ext cx="1305385" cy="288033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지역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8098448" y="1606813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8098313" y="2382695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8085872" y="328154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294" y="1024531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24ECF-9659-41C9-8EBA-5AC6A0122BE2}"/>
              </a:ext>
            </a:extLst>
          </p:cNvPr>
          <p:cNvSpPr txBox="1"/>
          <p:nvPr/>
        </p:nvSpPr>
        <p:spPr>
          <a:xfrm>
            <a:off x="5771049" y="145356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3DDD02-3E4C-44D9-B7E9-BD794961D94D}"/>
              </a:ext>
            </a:extLst>
          </p:cNvPr>
          <p:cNvSpPr txBox="1"/>
          <p:nvPr/>
        </p:nvSpPr>
        <p:spPr>
          <a:xfrm>
            <a:off x="5771049" y="165974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D3521-0C6E-46B2-ACE1-D015A3ECC407}"/>
              </a:ext>
            </a:extLst>
          </p:cNvPr>
          <p:cNvSpPr txBox="1"/>
          <p:nvPr/>
        </p:nvSpPr>
        <p:spPr>
          <a:xfrm>
            <a:off x="5771049" y="313167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57744-ADD3-41BA-808B-9571256BF696}"/>
              </a:ext>
            </a:extLst>
          </p:cNvPr>
          <p:cNvSpPr txBox="1"/>
          <p:nvPr/>
        </p:nvSpPr>
        <p:spPr>
          <a:xfrm>
            <a:off x="5771049" y="333158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BBECE-EE86-4388-AFCE-76CDA2289383}"/>
              </a:ext>
            </a:extLst>
          </p:cNvPr>
          <p:cNvSpPr txBox="1"/>
          <p:nvPr/>
        </p:nvSpPr>
        <p:spPr>
          <a:xfrm>
            <a:off x="5771049" y="222198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8FC99-7A61-494F-8121-0DE7151CFD41}"/>
              </a:ext>
            </a:extLst>
          </p:cNvPr>
          <p:cNvSpPr txBox="1"/>
          <p:nvPr/>
        </p:nvSpPr>
        <p:spPr>
          <a:xfrm>
            <a:off x="5771049" y="242343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632848" cy="576064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예제 </a:t>
            </a:r>
            <a:r>
              <a:rPr lang="en-US" altLang="ko-KR" sz="2200" dirty="0"/>
              <a:t>3-8</a:t>
            </a:r>
            <a:r>
              <a:rPr lang="ko-KR" altLang="en-US" sz="2200" dirty="0"/>
              <a:t>의 지역 객체와 전역 객체의 생성과 소멸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9262" y="1483534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로딩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9143" y="1054367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실행 명령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94052" y="1483534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7294" y="2338409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시작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89726" y="2338409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4052" y="3126127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실행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25830" y="3126127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4052" y="3829165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325830" y="3829165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87294" y="459421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70309" y="459421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9262" y="5485349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종료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074635" y="5485349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3213483" y="1336254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3499262" y="1622033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4402375" y="2672947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4994052" y="3264626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3787294" y="3967664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3499262" y="4732709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7185248" y="5808514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7320136" y="1622034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8973770" y="3535616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498" y="5654625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58208" y="382916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85725" y="403284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77236" y="459421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81520" y="475409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07726" y="545457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58208" y="3278682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51687" y="14618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00937" y="164306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99626" y="2320347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43203" y="252225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885800" y="308365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972" y="47587"/>
            <a:ext cx="2808312" cy="576064"/>
          </a:xfrm>
        </p:spPr>
        <p:txBody>
          <a:bodyPr>
            <a:normAutofit/>
          </a:bodyPr>
          <a:lstStyle/>
          <a:p>
            <a:r>
              <a:rPr lang="en-US" altLang="ko-KR"/>
              <a:t>Check Time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C0CEF-67AA-4AA9-BE6B-1A78721406B0}"/>
              </a:ext>
            </a:extLst>
          </p:cNvPr>
          <p:cNvSpPr txBox="1"/>
          <p:nvPr/>
        </p:nvSpPr>
        <p:spPr>
          <a:xfrm>
            <a:off x="1631504" y="1268760"/>
            <a:ext cx="864096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myClass</a:t>
            </a:r>
            <a:r>
              <a:rPr lang="en-US" altLang="ko-KR" dirty="0"/>
              <a:t> </a:t>
            </a:r>
            <a:r>
              <a:rPr lang="ko-KR" altLang="en-US" dirty="0"/>
              <a:t>클래스가 있다고 가정하면</a:t>
            </a:r>
            <a:r>
              <a:rPr lang="en-US" altLang="ko-KR" dirty="0"/>
              <a:t>, </a:t>
            </a:r>
            <a:r>
              <a:rPr lang="ko-KR" altLang="en-US" dirty="0"/>
              <a:t>다음 코드에 의해 </a:t>
            </a:r>
            <a:r>
              <a:rPr lang="en-US" altLang="ko-KR" dirty="0"/>
              <a:t>a, b, c, d </a:t>
            </a:r>
            <a:r>
              <a:rPr lang="ko-KR" altLang="en-US" dirty="0"/>
              <a:t>객체의 생성자와 소멸자가 실행되는 순서를 적어라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E7F1D-E3C8-41F9-A56F-177993CDBEE7}"/>
              </a:ext>
            </a:extLst>
          </p:cNvPr>
          <p:cNvSpPr txBox="1"/>
          <p:nvPr/>
        </p:nvSpPr>
        <p:spPr>
          <a:xfrm>
            <a:off x="2438391" y="2492896"/>
            <a:ext cx="3287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myClass</a:t>
            </a:r>
            <a:r>
              <a:rPr lang="en-US" altLang="ko-KR" dirty="0"/>
              <a:t> a, b;</a:t>
            </a:r>
          </a:p>
          <a:p>
            <a:r>
              <a:rPr lang="en-US" altLang="ko-KR" dirty="0"/>
              <a:t>void f() 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myClass</a:t>
            </a:r>
            <a:r>
              <a:rPr lang="en-US" altLang="ko-KR" dirty="0"/>
              <a:t> c;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f();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myClass</a:t>
            </a:r>
            <a:r>
              <a:rPr lang="en-US" altLang="ko-KR" dirty="0"/>
              <a:t> d;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A0398-34D8-412C-AD74-DCF5553A1B13}"/>
              </a:ext>
            </a:extLst>
          </p:cNvPr>
          <p:cNvSpPr txBox="1"/>
          <p:nvPr/>
        </p:nvSpPr>
        <p:spPr>
          <a:xfrm>
            <a:off x="5781309" y="263888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</a:rPr>
              <a:t>a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24FE9B-944A-40EF-A500-08208DB1FB82}"/>
              </a:ext>
            </a:extLst>
          </p:cNvPr>
          <p:cNvSpPr txBox="1"/>
          <p:nvPr/>
        </p:nvSpPr>
        <p:spPr>
          <a:xfrm>
            <a:off x="6250985" y="263888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b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3BE6D0-D3F9-4601-845A-E0BABF3DD075}"/>
              </a:ext>
            </a:extLst>
          </p:cNvPr>
          <p:cNvSpPr txBox="1"/>
          <p:nvPr/>
        </p:nvSpPr>
        <p:spPr>
          <a:xfrm>
            <a:off x="6720661" y="263888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5FA292-B5AC-4E85-9E51-89892B9B89E1}"/>
              </a:ext>
            </a:extLst>
          </p:cNvPr>
          <p:cNvSpPr txBox="1"/>
          <p:nvPr/>
        </p:nvSpPr>
        <p:spPr>
          <a:xfrm>
            <a:off x="7660013" y="263888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d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F7153-64E6-40C3-9AB5-64413D18171B}"/>
              </a:ext>
            </a:extLst>
          </p:cNvPr>
          <p:cNvGrpSpPr/>
          <p:nvPr/>
        </p:nvGrpSpPr>
        <p:grpSpPr>
          <a:xfrm>
            <a:off x="7190337" y="2638882"/>
            <a:ext cx="360040" cy="461665"/>
            <a:chOff x="7190337" y="2638882"/>
            <a:chExt cx="360040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893BCD-C474-4EF2-8C18-09A904160B51}"/>
                </a:ext>
              </a:extLst>
            </p:cNvPr>
            <p:cNvSpPr txBox="1"/>
            <p:nvPr/>
          </p:nvSpPr>
          <p:spPr>
            <a:xfrm>
              <a:off x="7190337" y="2638882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c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A349FF4-00D8-48A1-84FD-29B4230BAA0D}"/>
                </a:ext>
              </a:extLst>
            </p:cNvPr>
            <p:cNvGrpSpPr/>
            <p:nvPr/>
          </p:nvGrpSpPr>
          <p:grpSpPr>
            <a:xfrm>
              <a:off x="7246043" y="2783659"/>
              <a:ext cx="239435" cy="288032"/>
              <a:chOff x="7080701" y="3573016"/>
              <a:chExt cx="469676" cy="288032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B965580-7353-44B5-9368-14E0F5281926}"/>
                  </a:ext>
                </a:extLst>
              </p:cNvPr>
              <p:cNvCxnSpPr/>
              <p:nvPr/>
            </p:nvCxnSpPr>
            <p:spPr>
              <a:xfrm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8F6CA23-6602-4BC5-A6DC-E53D34FBD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ABF035-35DD-4D66-BE18-17571CCF2A3A}"/>
              </a:ext>
            </a:extLst>
          </p:cNvPr>
          <p:cNvGrpSpPr/>
          <p:nvPr/>
        </p:nvGrpSpPr>
        <p:grpSpPr>
          <a:xfrm>
            <a:off x="8180984" y="2638882"/>
            <a:ext cx="360040" cy="461665"/>
            <a:chOff x="8129689" y="2638882"/>
            <a:chExt cx="360040" cy="4616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828528-1B60-4AE9-82AF-76A0741C92E8}"/>
                </a:ext>
              </a:extLst>
            </p:cNvPr>
            <p:cNvSpPr txBox="1"/>
            <p:nvPr/>
          </p:nvSpPr>
          <p:spPr>
            <a:xfrm>
              <a:off x="8129689" y="2638882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d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14BD0DF-1E2A-4C7E-8747-E3278F834B6F}"/>
                </a:ext>
              </a:extLst>
            </p:cNvPr>
            <p:cNvGrpSpPr/>
            <p:nvPr/>
          </p:nvGrpSpPr>
          <p:grpSpPr>
            <a:xfrm>
              <a:off x="8201268" y="2783659"/>
              <a:ext cx="239435" cy="288032"/>
              <a:chOff x="7080701" y="3573016"/>
              <a:chExt cx="469676" cy="288032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068EA8A-2B7C-4F20-B431-B68B38720AD5}"/>
                  </a:ext>
                </a:extLst>
              </p:cNvPr>
              <p:cNvCxnSpPr/>
              <p:nvPr/>
            </p:nvCxnSpPr>
            <p:spPr>
              <a:xfrm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B7C38E4-D0EC-4182-9F52-4CCC5D569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B0773C-0A16-4045-82A4-BB385B7C6A32}"/>
              </a:ext>
            </a:extLst>
          </p:cNvPr>
          <p:cNvGrpSpPr/>
          <p:nvPr/>
        </p:nvGrpSpPr>
        <p:grpSpPr>
          <a:xfrm>
            <a:off x="8722668" y="2638882"/>
            <a:ext cx="360040" cy="461665"/>
            <a:chOff x="8599365" y="2638882"/>
            <a:chExt cx="360040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4EFB86-31AC-4475-93B6-7D747EA2066A}"/>
                </a:ext>
              </a:extLst>
            </p:cNvPr>
            <p:cNvSpPr txBox="1"/>
            <p:nvPr/>
          </p:nvSpPr>
          <p:spPr>
            <a:xfrm>
              <a:off x="8599365" y="2638882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b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C8FE742-9561-424E-904F-24AE80CB969C}"/>
                </a:ext>
              </a:extLst>
            </p:cNvPr>
            <p:cNvGrpSpPr/>
            <p:nvPr/>
          </p:nvGrpSpPr>
          <p:grpSpPr>
            <a:xfrm>
              <a:off x="8634646" y="2783659"/>
              <a:ext cx="239435" cy="288032"/>
              <a:chOff x="7080701" y="3573016"/>
              <a:chExt cx="469676" cy="288032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F29036D6-5BA8-4294-8203-7591A5A2CC01}"/>
                  </a:ext>
                </a:extLst>
              </p:cNvPr>
              <p:cNvCxnSpPr/>
              <p:nvPr/>
            </p:nvCxnSpPr>
            <p:spPr>
              <a:xfrm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02FCB95-4A96-4E4E-AF07-BB9710896D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378AB5-BD0A-472D-963A-86881B3558B1}"/>
              </a:ext>
            </a:extLst>
          </p:cNvPr>
          <p:cNvGrpSpPr/>
          <p:nvPr/>
        </p:nvGrpSpPr>
        <p:grpSpPr>
          <a:xfrm>
            <a:off x="9264352" y="2638882"/>
            <a:ext cx="360040" cy="461665"/>
            <a:chOff x="9069041" y="2638882"/>
            <a:chExt cx="360040" cy="46166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146273-5D1A-4463-B5D0-E6EC63564A46}"/>
                </a:ext>
              </a:extLst>
            </p:cNvPr>
            <p:cNvSpPr txBox="1"/>
            <p:nvPr/>
          </p:nvSpPr>
          <p:spPr>
            <a:xfrm>
              <a:off x="9069041" y="2638882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a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10E5217-2826-44CE-90AA-748F37DBD29F}"/>
                </a:ext>
              </a:extLst>
            </p:cNvPr>
            <p:cNvGrpSpPr/>
            <p:nvPr/>
          </p:nvGrpSpPr>
          <p:grpSpPr>
            <a:xfrm>
              <a:off x="9105135" y="2783659"/>
              <a:ext cx="239435" cy="288032"/>
              <a:chOff x="7080701" y="3573016"/>
              <a:chExt cx="469676" cy="288032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7FE8303-FA93-4BC3-94C5-05EE42541267}"/>
                  </a:ext>
                </a:extLst>
              </p:cNvPr>
              <p:cNvCxnSpPr/>
              <p:nvPr/>
            </p:nvCxnSpPr>
            <p:spPr>
              <a:xfrm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628E707-823F-44B5-A073-00FA02585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0701" y="3573016"/>
                <a:ext cx="469676" cy="28803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34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6" grpId="0"/>
      <p:bldP spid="47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/>
            <a:r>
              <a:rPr lang="ko-KR" altLang="en-US" dirty="0"/>
              <a:t>객체의 본질적인 특성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객체를 캡슐로 싸서 그 내부를 보호하고 볼 수 없게 함</a:t>
            </a:r>
            <a:endParaRPr lang="en-US" altLang="ko-KR" dirty="0"/>
          </a:p>
          <a:p>
            <a:pPr lvl="2"/>
            <a:r>
              <a:rPr lang="ko-KR" altLang="en-US" dirty="0"/>
              <a:t>캡슐에 든 약은 어떤 색인지 어떤 성분인지 보이지 않고</a:t>
            </a:r>
            <a:r>
              <a:rPr lang="en-US" altLang="ko-KR" dirty="0"/>
              <a:t>, </a:t>
            </a:r>
            <a:r>
              <a:rPr lang="ko-KR" altLang="en-US" dirty="0"/>
              <a:t>외부로부터 안전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캡슐화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캡슐화의 목적</a:t>
            </a:r>
            <a:endParaRPr lang="en-US" altLang="ko-KR" dirty="0"/>
          </a:p>
          <a:p>
            <a:pPr lvl="2"/>
            <a:r>
              <a:rPr lang="ko-KR" altLang="en-US" dirty="0"/>
              <a:t>객체 내 데이터에 대한 </a:t>
            </a:r>
            <a:r>
              <a:rPr lang="ko-KR" altLang="en-US" dirty="0">
                <a:solidFill>
                  <a:srgbClr val="FF0000"/>
                </a:solidFill>
              </a:rPr>
              <a:t>보안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보호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외부 접근 제한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객체는 캡슐화된다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59496" y="1230883"/>
            <a:ext cx="10153128" cy="4574381"/>
          </a:xfrm>
        </p:spPr>
        <p:txBody>
          <a:bodyPr>
            <a:normAutofit/>
          </a:bodyPr>
          <a:lstStyle/>
          <a:p>
            <a:r>
              <a:rPr lang="ko-KR" altLang="en-US" dirty="0"/>
              <a:t>캡슐화의 목적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객체 보호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endParaRPr lang="en-US" altLang="ko-KR" dirty="0"/>
          </a:p>
          <a:p>
            <a:pPr lvl="1">
              <a:lnSpc>
                <a:spcPts val="2500"/>
              </a:lnSpc>
              <a:spcAft>
                <a:spcPts val="0"/>
              </a:spcAft>
            </a:pPr>
            <a:r>
              <a:rPr lang="en-US" altLang="ko-KR" dirty="0"/>
              <a:t>C++</a:t>
            </a:r>
            <a:r>
              <a:rPr lang="ko-KR" altLang="en-US" dirty="0"/>
              <a:t>에서 객체의 캡슐화 전략</a:t>
            </a:r>
            <a:endParaRPr lang="en-US" altLang="ko-KR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800" dirty="0"/>
              <a:t>객체의 상태를 나타내는 데이터 멤버</a:t>
            </a:r>
            <a:r>
              <a:rPr lang="en-US" altLang="ko-KR" sz="1800" dirty="0"/>
              <a:t>(</a:t>
            </a:r>
            <a:r>
              <a:rPr lang="ko-KR" altLang="en-US" sz="1800" dirty="0"/>
              <a:t>멤버 변수</a:t>
            </a:r>
            <a:r>
              <a:rPr lang="en-US" altLang="ko-KR" sz="1800" dirty="0"/>
              <a:t>)</a:t>
            </a:r>
            <a:r>
              <a:rPr lang="ko-KR" altLang="en-US" sz="1800" dirty="0"/>
              <a:t>에 대한 보호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800" dirty="0"/>
              <a:t>중요한 멤버는 다른 클래스나 객체에서 접근할 수 없도록 보호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800" dirty="0"/>
              <a:t>외부와의 인터페이스를 위해서 일부 멤버는 외부에 접근 허용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endParaRPr lang="en-US" altLang="ko-KR" sz="1800" dirty="0"/>
          </a:p>
          <a:p>
            <a:pPr>
              <a:spcBef>
                <a:spcPts val="1800"/>
              </a:spcBef>
            </a:pPr>
            <a:r>
              <a:rPr lang="ko-KR" altLang="en-US" dirty="0"/>
              <a:t>멤버에 대한 </a:t>
            </a:r>
            <a:r>
              <a:rPr lang="en-US" altLang="ko-KR" dirty="0"/>
              <a:t>3 </a:t>
            </a:r>
            <a:r>
              <a:rPr lang="ko-KR" altLang="en-US" dirty="0"/>
              <a:t>가지 접근 지정자</a:t>
            </a:r>
            <a:endParaRPr lang="en-US" altLang="ko-KR" dirty="0"/>
          </a:p>
          <a:p>
            <a:pPr lvl="1">
              <a:lnSpc>
                <a:spcPts val="2500"/>
              </a:lnSpc>
              <a:spcAft>
                <a:spcPts val="0"/>
              </a:spcAft>
            </a:pPr>
            <a:r>
              <a:rPr lang="en-US" altLang="ko-KR" dirty="0"/>
              <a:t>private : </a:t>
            </a:r>
            <a:r>
              <a:rPr lang="ko-KR" altLang="en-US" dirty="0"/>
              <a:t>동일한 클래스의 멤버 함수에만 제한함</a:t>
            </a:r>
            <a:endParaRPr lang="en-US" altLang="ko-KR" dirty="0"/>
          </a:p>
          <a:p>
            <a:pPr lvl="1">
              <a:lnSpc>
                <a:spcPts val="2500"/>
              </a:lnSpc>
              <a:spcAft>
                <a:spcPts val="0"/>
              </a:spcAft>
            </a:pPr>
            <a:r>
              <a:rPr lang="en-US" altLang="ko-KR" dirty="0"/>
              <a:t>Public  : </a:t>
            </a:r>
            <a:r>
              <a:rPr lang="ko-KR" altLang="en-US" dirty="0"/>
              <a:t>모든 다른 클래스에 허용</a:t>
            </a:r>
            <a:endParaRPr lang="en-US" altLang="ko-KR" dirty="0"/>
          </a:p>
          <a:p>
            <a:pPr lvl="1">
              <a:lnSpc>
                <a:spcPts val="2500"/>
              </a:lnSpc>
              <a:spcAft>
                <a:spcPts val="0"/>
              </a:spcAft>
            </a:pPr>
            <a:r>
              <a:rPr lang="en-US" altLang="ko-KR" dirty="0"/>
              <a:t>Protected : </a:t>
            </a:r>
            <a:r>
              <a:rPr lang="ko-KR" altLang="en-US" dirty="0"/>
              <a:t>클래스 자신과 상속받은 자식 클래스에만 허용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688288" y="3645024"/>
            <a:ext cx="2664296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Sample {</a:t>
            </a:r>
            <a:endParaRPr lang="ko-KR" altLang="en-US" sz="1600" dirty="0"/>
          </a:p>
          <a:p>
            <a:pPr defTabSz="180000" fontAlgn="base" latinLnBrk="0"/>
            <a:r>
              <a:rPr lang="en-US" altLang="ko-KR" sz="1600" b="1" dirty="0"/>
              <a:t>private:</a:t>
            </a:r>
            <a:endParaRPr lang="ko-KR" altLang="en-US" sz="1600" b="1" dirty="0"/>
          </a:p>
          <a:p>
            <a:pPr defTabSz="180000" fontAlgn="base" latinLnBrk="0"/>
            <a:r>
              <a:rPr lang="ko-KR" altLang="en-US" sz="1600" dirty="0"/>
              <a:t>	</a:t>
            </a:r>
            <a:r>
              <a:rPr lang="en-US" altLang="ko-KR" sz="1600" dirty="0"/>
              <a:t>// private </a:t>
            </a:r>
            <a:r>
              <a:rPr lang="ko-KR" altLang="en-US" sz="1600" dirty="0"/>
              <a:t>멤버 선언</a:t>
            </a:r>
          </a:p>
          <a:p>
            <a:pPr defTabSz="180000" fontAlgn="base" latinLnBrk="0"/>
            <a:r>
              <a:rPr lang="en-US" altLang="ko-KR" sz="1600" b="1" dirty="0"/>
              <a:t>public:</a:t>
            </a:r>
            <a:endParaRPr lang="ko-KR" altLang="en-US" sz="1600" b="1" dirty="0"/>
          </a:p>
          <a:p>
            <a:pPr defTabSz="180000" fontAlgn="base" latinLnBrk="0"/>
            <a:r>
              <a:rPr lang="ko-KR" altLang="en-US" sz="1600" dirty="0"/>
              <a:t>	</a:t>
            </a:r>
            <a:r>
              <a:rPr lang="en-US" altLang="ko-KR" sz="1600" dirty="0"/>
              <a:t>// public </a:t>
            </a:r>
            <a:r>
              <a:rPr lang="ko-KR" altLang="en-US" sz="1600" dirty="0"/>
              <a:t>멤버 선언</a:t>
            </a:r>
          </a:p>
          <a:p>
            <a:pPr defTabSz="180000" fontAlgn="base" latinLnBrk="0"/>
            <a:r>
              <a:rPr lang="en-US" altLang="ko-KR" sz="1600" b="1" dirty="0"/>
              <a:t>protected:</a:t>
            </a:r>
            <a:endParaRPr lang="ko-KR" altLang="en-US" sz="1600" b="1" dirty="0"/>
          </a:p>
          <a:p>
            <a:pPr defTabSz="180000" fontAlgn="base" latinLnBrk="0"/>
            <a:r>
              <a:rPr lang="ko-KR" altLang="en-US" sz="1600" dirty="0"/>
              <a:t>	</a:t>
            </a:r>
            <a:r>
              <a:rPr lang="en-US" altLang="ko-KR" sz="1600" dirty="0"/>
              <a:t>// protected </a:t>
            </a:r>
            <a:r>
              <a:rPr lang="ko-KR" altLang="en-US" sz="1600" dirty="0"/>
              <a:t>멤버 선언</a:t>
            </a:r>
          </a:p>
          <a:p>
            <a:pPr defTabSz="180000" fontAlgn="base" latinLnBrk="0"/>
            <a:r>
              <a:rPr lang="en-US" altLang="ko-KR" sz="1600" dirty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접근 지정과 디폴트 접근 지정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92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03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92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public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802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bool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checkXY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855641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접근 지정의 중복 사용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9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접근 지정의 </a:t>
            </a:r>
            <a:r>
              <a:rPr lang="ko-KR" altLang="en-US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80236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디폴트 접근 지정은 </a:t>
            </a:r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930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b="1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6096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023992" y="2492897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멤버 변수는 </a:t>
            </a:r>
            <a:r>
              <a:rPr lang="en-US" altLang="ko-KR" dirty="0"/>
              <a:t>private</a:t>
            </a:r>
            <a:r>
              <a:rPr lang="ko-KR" altLang="en-US" dirty="0"/>
              <a:t> 지정이 바람직함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99656" y="1372175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014614" y="4340998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waffle.radius</a:t>
            </a:r>
            <a:r>
              <a:rPr lang="en-US" altLang="ko-KR" sz="1200" b="1" dirty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68482" y="1595701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84032" y="1364873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private: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848092" y="1619806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032" y="4365104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waffle(5);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생성자에서</a:t>
            </a:r>
            <a:r>
              <a:rPr lang="ko-KR" altLang="en-US" sz="1200" dirty="0"/>
              <a:t> </a:t>
            </a:r>
            <a:r>
              <a:rPr lang="en-US" altLang="ko-KR" sz="1200" dirty="0"/>
              <a:t>radius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/>
              <a:t>waffle.radius</a:t>
            </a:r>
            <a:r>
              <a:rPr lang="en-US" altLang="ko-KR" sz="1200" strike="sngStrike" dirty="0"/>
              <a:t> = 5;</a:t>
            </a:r>
            <a:r>
              <a:rPr lang="en-US" altLang="ko-KR" sz="1200" dirty="0"/>
              <a:t> // private </a:t>
            </a:r>
            <a:r>
              <a:rPr lang="ko-KR" altLang="en-US" sz="1200" dirty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/>
              <a:t>불가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5303912" y="3284983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746313" y="4540143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노출된 멤버는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나쁜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069" y="534011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멤버 변수를 </a:t>
            </a:r>
            <a:r>
              <a:rPr lang="en-US" altLang="ko-KR" sz="1200" dirty="0"/>
              <a:t>public</a:t>
            </a:r>
            <a:r>
              <a:rPr lang="ko-KR" altLang="en-US" sz="1200" dirty="0"/>
              <a:t>으로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선언한 나쁜 사례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76020" y="5340116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멤버 변수를 </a:t>
            </a:r>
            <a:r>
              <a:rPr lang="en-US" altLang="ko-KR" sz="1200" dirty="0"/>
              <a:t>private</a:t>
            </a:r>
            <a:r>
              <a:rPr lang="ko-KR" altLang="en-US" sz="1200" dirty="0"/>
              <a:t>으로 선언한 바람직한 사례</a:t>
            </a:r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735960" y="394274"/>
            <a:ext cx="5112568" cy="5762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+mj-ea"/>
              </a:rPr>
              <a:t>예제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+mj-ea"/>
              </a:rPr>
              <a:t>3–9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+mj-ea"/>
              </a:rPr>
              <a:t>다음 소스의 컴파일 오류가 발생하는 곳은 어디인가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+mj-ea"/>
              </a:rPr>
              <a:t>?</a:t>
            </a:r>
            <a:endParaRPr lang="ko-KR" altLang="en-US" sz="2000" dirty="0">
              <a:solidFill>
                <a:schemeClr val="tx1"/>
              </a:solidFill>
              <a:effectLst/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63552" y="332657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			</a:t>
            </a:r>
            <a:r>
              <a:rPr lang="en-US" altLang="ko-KR" sz="1200" dirty="0">
                <a:solidFill>
                  <a:srgbClr val="FF0000"/>
                </a:solidFill>
              </a:rPr>
              <a:t>// (1)</a:t>
            </a:r>
          </a:p>
          <a:p>
            <a:pPr defTabSz="180000"/>
            <a:r>
              <a:rPr lang="en-US" altLang="ko-KR" sz="1200" dirty="0"/>
              <a:t>	b = 1; 			</a:t>
            </a:r>
            <a:r>
              <a:rPr lang="en-US" altLang="ko-KR" sz="1200" dirty="0">
                <a:solidFill>
                  <a:srgbClr val="FF0000"/>
                </a:solidFill>
              </a:rPr>
              <a:t>// 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			</a:t>
            </a:r>
            <a:r>
              <a:rPr lang="en-US" altLang="ko-KR" sz="1200" dirty="0">
                <a:solidFill>
                  <a:srgbClr val="FF0000"/>
                </a:solidFill>
              </a:rPr>
              <a:t>// (3)</a:t>
            </a:r>
          </a:p>
          <a:p>
            <a:pPr defTabSz="180000"/>
            <a:r>
              <a:rPr lang="en-US" altLang="ko-KR" sz="1200" dirty="0"/>
              <a:t>	b = x; 			</a:t>
            </a:r>
            <a:r>
              <a:rPr lang="en-US" altLang="ko-KR" sz="1200" dirty="0">
                <a:solidFill>
                  <a:srgbClr val="FF0000"/>
                </a:solidFill>
              </a:rPr>
              <a:t>// 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			</a:t>
            </a:r>
            <a:r>
              <a:rPr lang="en-US" altLang="ko-KR" sz="1200" dirty="0">
                <a:solidFill>
                  <a:srgbClr val="FF0000"/>
                </a:solidFill>
              </a:rPr>
              <a:t>// (5)</a:t>
            </a:r>
          </a:p>
          <a:p>
            <a:pPr defTabSz="180000"/>
            <a:r>
              <a:rPr lang="en-US" altLang="ko-KR" sz="1200" dirty="0"/>
              <a:t>	b = 5; 			</a:t>
            </a:r>
            <a:r>
              <a:rPr lang="en-US" altLang="ko-KR" sz="1200" dirty="0">
                <a:solidFill>
                  <a:srgbClr val="FF0000"/>
                </a:solidFill>
              </a:rPr>
              <a:t>// 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			</a:t>
            </a:r>
            <a:r>
              <a:rPr lang="en-US" altLang="ko-KR" sz="1200" dirty="0">
                <a:solidFill>
                  <a:srgbClr val="FF0000"/>
                </a:solidFill>
              </a:rPr>
              <a:t>// (7)</a:t>
            </a:r>
          </a:p>
          <a:p>
            <a:pPr defTabSz="180000"/>
            <a:r>
              <a:rPr lang="en-US" altLang="ko-KR" sz="1200" dirty="0"/>
              <a:t>	b = 6; 			</a:t>
            </a:r>
            <a:r>
              <a:rPr lang="en-US" altLang="ko-KR" sz="1200" dirty="0">
                <a:solidFill>
                  <a:srgbClr val="FF0000"/>
                </a:solidFill>
              </a:rPr>
              <a:t>// (8)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51984" y="1460135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objA</a:t>
            </a:r>
            <a:r>
              <a:rPr lang="en-US" altLang="ko-KR" sz="1200" dirty="0"/>
              <a:t>; 			</a:t>
            </a:r>
            <a:r>
              <a:rPr lang="en-US" altLang="ko-KR" sz="1200" dirty="0">
                <a:solidFill>
                  <a:srgbClr val="FF0000"/>
                </a:solidFill>
              </a:rPr>
              <a:t>// 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objB</a:t>
            </a:r>
            <a:r>
              <a:rPr lang="en-US" altLang="ko-KR" sz="1200" dirty="0"/>
              <a:t>(100);	</a:t>
            </a:r>
            <a:r>
              <a:rPr lang="en-US" altLang="ko-KR" sz="1200" dirty="0">
                <a:solidFill>
                  <a:srgbClr val="FF0000"/>
                </a:solidFill>
              </a:rPr>
              <a:t>// 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objB.a</a:t>
            </a:r>
            <a:r>
              <a:rPr lang="en-US" altLang="ko-KR" sz="1200" dirty="0"/>
              <a:t> = 10; 								</a:t>
            </a:r>
            <a:r>
              <a:rPr lang="en-US" altLang="ko-KR" sz="1200" dirty="0">
                <a:solidFill>
                  <a:srgbClr val="FF0000"/>
                </a:solidFill>
              </a:rPr>
              <a:t>// 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							</a:t>
            </a:r>
            <a:r>
              <a:rPr lang="en-US" altLang="ko-KR" sz="1200" dirty="0">
                <a:solidFill>
                  <a:srgbClr val="FF0000"/>
                </a:solidFill>
              </a:rPr>
              <a:t>// 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objB.f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(14)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941395" y="4526182"/>
            <a:ext cx="504056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marL="269875" indent="-269875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(13) f()</a:t>
            </a:r>
            <a:r>
              <a:rPr lang="ko-KR" altLang="en-US" dirty="0"/>
              <a:t>는 </a:t>
            </a:r>
            <a:r>
              <a:rPr lang="en-US" altLang="ko-KR" dirty="0" err="1"/>
              <a:t>PrivateAccessError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멤버이므로 </a:t>
            </a:r>
            <a:endParaRPr lang="en-US" altLang="ko-KR" dirty="0"/>
          </a:p>
          <a:p>
            <a:r>
              <a:rPr lang="en-US" altLang="ko-KR" dirty="0"/>
              <a:t>     main()</a:t>
            </a:r>
            <a:r>
              <a:rPr lang="ko-KR" altLang="en-US" dirty="0"/>
              <a:t>에서 호출할 수 없다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7482" y="5301208"/>
            <a:ext cx="54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600" dirty="0" err="1">
                <a:solidFill>
                  <a:srgbClr val="0070C0"/>
                </a:solidFill>
              </a:rPr>
              <a:t>생성자도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private</a:t>
            </a:r>
            <a:r>
              <a:rPr lang="ko-KR" altLang="en-US" sz="1600" dirty="0">
                <a:solidFill>
                  <a:srgbClr val="0070C0"/>
                </a:solidFill>
              </a:rPr>
              <a:t>으로 선언할 수 있다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 err="1">
                <a:solidFill>
                  <a:srgbClr val="0070C0"/>
                </a:solidFill>
              </a:rPr>
              <a:t>생성자를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private</a:t>
            </a:r>
            <a:r>
              <a:rPr lang="ko-KR" altLang="en-US" sz="1600" dirty="0">
                <a:solidFill>
                  <a:srgbClr val="0070C0"/>
                </a:solidFill>
              </a:rPr>
              <a:t>으로 선언하는 경우는 한 클래스에서 오직 하나의 객체만 생성할 수 있도록 하기 위한 것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5C6FD-60C5-489D-BAB5-B12DF6C10315}"/>
              </a:ext>
            </a:extLst>
          </p:cNvPr>
          <p:cNvSpPr txBox="1"/>
          <p:nvPr/>
        </p:nvSpPr>
        <p:spPr>
          <a:xfrm>
            <a:off x="5941395" y="3338486"/>
            <a:ext cx="504056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69875" indent="-269875"/>
            <a:r>
              <a:rPr lang="en-US" altLang="ko-KR" sz="1400" dirty="0"/>
              <a:t>(9) </a:t>
            </a:r>
            <a:r>
              <a:rPr lang="ko-KR" altLang="en-US" sz="1400" dirty="0"/>
              <a:t>생성자 </a:t>
            </a:r>
            <a:r>
              <a:rPr lang="en-US" altLang="ko-KR" sz="1400" dirty="0" err="1"/>
              <a:t>PrivateAccessError</a:t>
            </a:r>
            <a:r>
              <a:rPr lang="en-US" altLang="ko-KR" sz="1400" dirty="0"/>
              <a:t>()</a:t>
            </a:r>
            <a:r>
              <a:rPr lang="ko-KR" altLang="en-US" sz="1400" dirty="0"/>
              <a:t>는 클래스의 </a:t>
            </a:r>
            <a:r>
              <a:rPr lang="en-US" altLang="ko-KR" sz="1400" dirty="0"/>
              <a:t>private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 main()</a:t>
            </a:r>
            <a:r>
              <a:rPr lang="ko-KR" altLang="en-US" sz="1400" dirty="0"/>
              <a:t>에서 호출할 수 없다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79310-8B27-4276-9CF6-2C0F6107E0C2}"/>
              </a:ext>
            </a:extLst>
          </p:cNvPr>
          <p:cNvSpPr txBox="1"/>
          <p:nvPr/>
        </p:nvSpPr>
        <p:spPr>
          <a:xfrm>
            <a:off x="5941395" y="3932334"/>
            <a:ext cx="504056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(11) a</a:t>
            </a:r>
            <a:r>
              <a:rPr lang="ko-KR" altLang="en-US" dirty="0"/>
              <a:t>는 </a:t>
            </a:r>
            <a:r>
              <a:rPr lang="en-US" altLang="ko-KR" dirty="0" err="1"/>
              <a:t>PrivateAccessError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멤버이므로 </a:t>
            </a:r>
            <a:endParaRPr lang="en-US" altLang="ko-KR" dirty="0"/>
          </a:p>
          <a:p>
            <a:r>
              <a:rPr lang="en-US" altLang="ko-KR" dirty="0"/>
              <a:t>      main()</a:t>
            </a:r>
            <a:r>
              <a:rPr lang="ko-KR" altLang="en-US" dirty="0"/>
              <a:t>에서 접근할 수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호출에 따른 시간</a:t>
            </a:r>
            <a:r>
              <a:rPr lang="en-US" altLang="ko-KR" dirty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906923" y="1954520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 주소 저장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353629" y="1954521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/>
              <a:t>CPU </a:t>
            </a:r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저장</a:t>
            </a:r>
          </a:p>
        </p:txBody>
      </p:sp>
      <p:sp>
        <p:nvSpPr>
          <p:cNvPr id="7" name="타원 6"/>
          <p:cNvSpPr/>
          <p:nvPr/>
        </p:nvSpPr>
        <p:spPr>
          <a:xfrm>
            <a:off x="2031719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함수 호출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5024672" y="2312065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8760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함수 실행</a:t>
            </a: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8136079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353629" y="3290942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저장한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</a:t>
            </a:r>
            <a:r>
              <a:rPr lang="en-US" altLang="ko-KR" sz="1200" dirty="0"/>
              <a:t>CPU</a:t>
            </a:r>
            <a:r>
              <a:rPr lang="ko-KR" altLang="en-US" sz="1200" dirty="0"/>
              <a:t>에 복귀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65798" y="1961725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매개 변수를 </a:t>
            </a:r>
            <a:endParaRPr lang="en-US" altLang="ko-KR" sz="1200" dirty="0"/>
          </a:p>
          <a:p>
            <a:pPr algn="ctr" fontAlgn="base"/>
            <a:r>
              <a:rPr lang="ko-KR" altLang="en-US" sz="1200" dirty="0" err="1"/>
              <a:t>스택에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6603615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8192419" y="3068600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5024672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920142" y="3290944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리턴 값을 임시 저장소에 저장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93871" y="3290944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돌아갈 주소를 알아내어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</a:t>
            </a:r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6623910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28355" y="4273352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함수 호출에 따른 시간 오버헤드</a:t>
            </a:r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2931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2800083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3431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00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작은 크기의 함수를 호출하면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함수 실행 시간에 비해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호출을 위해 소요되는 부가적인 시간 오버헤드가 상대적으로 크다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함수 호출에 따른 오버헤드가 심각한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64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std;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odd(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x)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return (x%2);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// 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10000</a:t>
            </a:r>
            <a:r>
              <a:rPr lang="ko-KR" altLang="en-US" sz="1400" dirty="0"/>
              <a:t>까지의 홀수의 합 계산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i&lt;=10000;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/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4156206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52928" y="2348880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64696" y="5661249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81" y="2308212"/>
            <a:ext cx="2549180" cy="26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980728"/>
            <a:ext cx="10081120" cy="547260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키워드로 선언된 함수</a:t>
            </a:r>
            <a:endParaRPr lang="en-US" altLang="ko-KR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ko-KR" altLang="en-US" dirty="0" err="1"/>
              <a:t>인라인</a:t>
            </a:r>
            <a:r>
              <a:rPr lang="ko-KR" altLang="en-US" dirty="0"/>
              <a:t> 함수에 대한 처리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 err="1"/>
              <a:t>인라인</a:t>
            </a:r>
            <a:r>
              <a:rPr lang="ko-KR" altLang="en-US" dirty="0"/>
              <a:t> 함수를 호출하는 곳에 </a:t>
            </a:r>
            <a:r>
              <a:rPr lang="ko-KR" altLang="en-US" dirty="0" err="1"/>
              <a:t>인라인</a:t>
            </a:r>
            <a:r>
              <a:rPr lang="ko-KR" altLang="en-US" dirty="0"/>
              <a:t> 함수 코드를 확장 삽입</a:t>
            </a:r>
            <a:endParaRPr lang="en-US" altLang="ko-KR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매크로와 유사</a:t>
            </a:r>
            <a:endParaRPr lang="en-US" altLang="ko-KR" sz="18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ko-KR" altLang="en-US" sz="1800" dirty="0"/>
              <a:t>코드 확장 후 </a:t>
            </a:r>
            <a:r>
              <a:rPr lang="ko-KR" altLang="en-US" sz="1800" dirty="0" err="1"/>
              <a:t>인라인</a:t>
            </a:r>
            <a:r>
              <a:rPr lang="ko-KR" altLang="en-US" sz="1800" dirty="0"/>
              <a:t> 함수는 사라짐</a:t>
            </a:r>
            <a:endParaRPr lang="en-US" altLang="ko-KR" sz="18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인라인 함수 호출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함수 호출에 따른 오버헤드 존재하지 않음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프로그램의 실행 속도 개선</a:t>
            </a:r>
            <a:endParaRPr lang="en-US" altLang="ko-KR" sz="1800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ko-KR" altLang="en-US" dirty="0"/>
              <a:t>인라인 함수의 목적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en-US" altLang="ko-KR" dirty="0"/>
              <a:t>C++ </a:t>
            </a:r>
            <a:r>
              <a:rPr lang="ko-KR" altLang="en-US" dirty="0"/>
              <a:t>프로그램의 실행 속도 향상 </a:t>
            </a:r>
            <a:r>
              <a:rPr lang="en-US" altLang="ko-KR" dirty="0">
                <a:solidFill>
                  <a:srgbClr val="0083EF"/>
                </a:solidFill>
              </a:rPr>
              <a:t>(C</a:t>
            </a:r>
            <a:r>
              <a:rPr lang="ko-KR" altLang="en-US" dirty="0">
                <a:solidFill>
                  <a:srgbClr val="0083EF"/>
                </a:solidFill>
              </a:rPr>
              <a:t>언어에도 지원됨</a:t>
            </a:r>
            <a:r>
              <a:rPr lang="en-US" altLang="ko-KR" dirty="0">
                <a:solidFill>
                  <a:srgbClr val="0083EF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자주 호출되는 짧은 코드의 함수 호출에 대한 시간 소모를 줄임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en-US" altLang="ko-KR" sz="1800" dirty="0"/>
              <a:t>C++</a:t>
            </a:r>
            <a:r>
              <a:rPr lang="ko-KR" altLang="en-US" sz="1800" dirty="0"/>
              <a:t>에는 짧은 코드의 멤버 함수가 많기 때문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63552" y="1164407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odd(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x)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return (</a:t>
            </a:r>
            <a:r>
              <a:rPr lang="en-US" altLang="ko-KR" sz="1400" b="1" dirty="0"/>
              <a:t>x%2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>
                <a:solidFill>
                  <a:srgbClr val="FF0000"/>
                </a:solidFill>
              </a:rPr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7360" y="2026181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std;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>
                <a:solidFill>
                  <a:srgbClr val="FF0000"/>
                </a:solidFill>
              </a:rPr>
              <a:t>(i%2)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5591944" y="3545298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7586" y="3688175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컴파일러에 의해</a:t>
            </a:r>
            <a:endParaRPr lang="en-US" altLang="ko-KR" sz="1200" dirty="0"/>
          </a:p>
          <a:p>
            <a:r>
              <a:rPr lang="en-US" altLang="ko-KR" sz="1200" dirty="0"/>
              <a:t>inline </a:t>
            </a:r>
            <a:r>
              <a:rPr lang="ko-KR" altLang="en-US" sz="1200" dirty="0"/>
              <a:t>함수의 코드</a:t>
            </a:r>
            <a:endParaRPr lang="en-US" altLang="ko-KR" sz="1200" dirty="0"/>
          </a:p>
          <a:p>
            <a:r>
              <a:rPr lang="ko-KR" altLang="en-US" sz="1200" dirty="0"/>
              <a:t>확장 삽입 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423592" y="5157192"/>
            <a:ext cx="7704856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인라인</a:t>
            </a:r>
            <a:r>
              <a:rPr lang="ko-KR" altLang="en-US" sz="1400" dirty="0">
                <a:solidFill>
                  <a:srgbClr val="0070C0"/>
                </a:solidFill>
              </a:rPr>
              <a:t> 제약 사항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inline</a:t>
            </a:r>
            <a:r>
              <a:rPr lang="ko-KR" altLang="en-US" sz="1400" dirty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</a:t>
            </a:r>
            <a:r>
              <a:rPr lang="ko-KR" altLang="en-US" sz="1400" dirty="0">
                <a:solidFill>
                  <a:srgbClr val="0070C0"/>
                </a:solidFill>
              </a:rPr>
              <a:t>컴파일러가 판단하여 </a:t>
            </a:r>
            <a:r>
              <a:rPr lang="en-US" altLang="ko-KR" sz="1400" dirty="0">
                <a:solidFill>
                  <a:srgbClr val="0070C0"/>
                </a:solidFill>
              </a:rPr>
              <a:t>inline </a:t>
            </a:r>
            <a:r>
              <a:rPr lang="ko-KR" altLang="en-US" sz="1400" dirty="0">
                <a:solidFill>
                  <a:srgbClr val="0070C0"/>
                </a:solidFill>
              </a:rPr>
              <a:t>요구를 수용할 지 결정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>
                <a:solidFill>
                  <a:srgbClr val="0070C0"/>
                </a:solidFill>
              </a:rPr>
              <a:t>긴 함수</a:t>
            </a:r>
            <a:r>
              <a:rPr lang="en-US" altLang="ko-KR" sz="1400" dirty="0">
                <a:solidFill>
                  <a:srgbClr val="0070C0"/>
                </a:solidFill>
              </a:rPr>
              <a:t>, static </a:t>
            </a:r>
            <a:r>
              <a:rPr lang="ko-KR" altLang="en-US" sz="1400" dirty="0">
                <a:solidFill>
                  <a:srgbClr val="0070C0"/>
                </a:solidFill>
              </a:rPr>
              <a:t>변수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</a:rPr>
              <a:t>반복문</a:t>
            </a:r>
            <a:r>
              <a:rPr lang="en-US" altLang="ko-KR" sz="1400" dirty="0">
                <a:solidFill>
                  <a:srgbClr val="0070C0"/>
                </a:solidFill>
              </a:rPr>
              <a:t>, switch</a:t>
            </a:r>
            <a:r>
              <a:rPr lang="ko-KR" altLang="en-US" sz="1400" dirty="0">
                <a:solidFill>
                  <a:srgbClr val="0070C0"/>
                </a:solidFill>
              </a:rPr>
              <a:t> 문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en-US" altLang="ko-KR" sz="1400" dirty="0" err="1">
                <a:solidFill>
                  <a:srgbClr val="0070C0"/>
                </a:solidFill>
              </a:rPr>
              <a:t>goto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문 등을 가진 함수는 수용하지 않음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189616" y="1174726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3152061" y="2270424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장단점 및 자동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040055"/>
            <a:ext cx="8064896" cy="4320480"/>
          </a:xfrm>
        </p:spPr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프로그램의 실행 시간이 빨라진다</a:t>
            </a:r>
            <a:r>
              <a:rPr lang="en-US" altLang="ko-KR" dirty="0"/>
              <a:t>.</a:t>
            </a:r>
          </a:p>
          <a:p>
            <a:pPr>
              <a:spcBef>
                <a:spcPts val="1200"/>
              </a:spcBef>
            </a:pPr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 코드의 삽입으로 </a:t>
            </a:r>
            <a:r>
              <a:rPr lang="ko-KR" altLang="en-US" dirty="0" err="1"/>
              <a:t>컴파일된</a:t>
            </a:r>
            <a:r>
              <a:rPr lang="ko-KR" altLang="en-US" dirty="0"/>
              <a:t> 전체 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/>
              <a:t>짧은 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자동 인라인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46797" y="908720"/>
            <a:ext cx="10153128" cy="237626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err="1"/>
              <a:t>선언부에</a:t>
            </a:r>
            <a:r>
              <a:rPr lang="ko-KR" altLang="en-US" dirty="0"/>
              <a:t> 구현된 멤버 함수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inline</a:t>
            </a:r>
            <a:r>
              <a:rPr lang="ko-KR" altLang="en-US" dirty="0"/>
              <a:t>으로 선언할 필요 없음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컴파일러에 의해 자동으로 </a:t>
            </a:r>
            <a:r>
              <a:rPr lang="ko-KR" altLang="en-US" dirty="0" err="1"/>
              <a:t>인라인</a:t>
            </a:r>
            <a:r>
              <a:rPr lang="ko-KR" altLang="en-US" dirty="0"/>
              <a:t> 처리</a:t>
            </a:r>
          </a:p>
          <a:p>
            <a:pPr lvl="2">
              <a:lnSpc>
                <a:spcPct val="100000"/>
              </a:lnSpc>
            </a:pPr>
            <a:r>
              <a:rPr lang="ko-KR" altLang="en-US" dirty="0" err="1"/>
              <a:t>생성자를</a:t>
            </a:r>
            <a:r>
              <a:rPr lang="ko-KR" altLang="en-US" dirty="0"/>
              <a:t> 포함</a:t>
            </a:r>
            <a:r>
              <a:rPr lang="en-US" altLang="ko-KR" dirty="0"/>
              <a:t>, </a:t>
            </a:r>
            <a:r>
              <a:rPr lang="ko-KR" altLang="en-US" dirty="0"/>
              <a:t>모든 함수가 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83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radius = 1;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return 3.14*radius*radius;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72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Circle::Circle()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double 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7588" y="6422565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멤버함수를 </a:t>
            </a:r>
            <a:r>
              <a:rPr lang="en-US" altLang="ko-KR" sz="1400" dirty="0"/>
              <a:t>inline</a:t>
            </a:r>
            <a:r>
              <a:rPr lang="ko-KR" altLang="en-US" sz="1400" dirty="0"/>
              <a:t>으로 선언하는 경우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3361" y="6392620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인라인</a:t>
            </a:r>
            <a:r>
              <a:rPr lang="ko-KR" altLang="en-US" sz="1400" dirty="0"/>
              <a:t> 함수로 처리되는 경우</a:t>
            </a:r>
          </a:p>
        </p:txBody>
      </p:sp>
      <p:sp>
        <p:nvSpPr>
          <p:cNvPr id="9" name="등호 8"/>
          <p:cNvSpPr/>
          <p:nvPr/>
        </p:nvSpPr>
        <p:spPr>
          <a:xfrm>
            <a:off x="5473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15019" y="5661249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85112" y="4221089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일부 요소는 공개된다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852936"/>
            <a:ext cx="5112568" cy="307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  <a:endParaRPr lang="en-US" altLang="ko-KR" dirty="0"/>
          </a:p>
          <a:p>
            <a:pPr lvl="1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멤버</a:t>
            </a:r>
            <a:r>
              <a:rPr lang="en-US" altLang="ko-KR" dirty="0"/>
              <a:t>, </a:t>
            </a:r>
            <a:r>
              <a:rPr lang="ko-KR" altLang="en-US" dirty="0"/>
              <a:t>접근 지정 등 모든 것이 클래스와 동일</a:t>
            </a:r>
            <a:endParaRPr lang="en-US" altLang="ko-KR" dirty="0"/>
          </a:p>
          <a:p>
            <a:pPr lvl="1"/>
            <a:r>
              <a:rPr lang="ko-KR" altLang="en-US" dirty="0"/>
              <a:t>클래스와 유일하게 다른 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구조체의 디폴트 접근 지정 </a:t>
            </a:r>
            <a:r>
              <a:rPr lang="en-US" altLang="ko-KR" dirty="0"/>
              <a:t>– public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클래스의 디폴트 접근 지정 </a:t>
            </a:r>
            <a:r>
              <a:rPr lang="en-US" altLang="ko-KR" dirty="0"/>
              <a:t>– private</a:t>
            </a:r>
          </a:p>
          <a:p>
            <a:pPr>
              <a:spcBef>
                <a:spcPts val="1200"/>
              </a:spcBef>
            </a:pPr>
            <a:r>
              <a:rPr lang="en-US" altLang="ko-KR" dirty="0"/>
              <a:t>C++</a:t>
            </a:r>
            <a:r>
              <a:rPr lang="ko-KR" altLang="en-US" dirty="0"/>
              <a:t>에서 구조체를 수용한 이유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언어와의 호환성 때문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C</a:t>
            </a:r>
            <a:r>
              <a:rPr lang="ko-KR" altLang="en-US" dirty="0"/>
              <a:t> 소스를 그대로 가져다 쓰기 위해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구조체 객체 생성</a:t>
            </a:r>
            <a:endParaRPr lang="en-US" altLang="ko-KR" dirty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7608168" y="261115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b="1" dirty="0"/>
              <a:t>private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private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protected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public </a:t>
            </a:r>
            <a:r>
              <a:rPr lang="ko-KR" altLang="en-US" sz="1400" dirty="0"/>
              <a:t>멤버 선언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56446" y="4867419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/>
              <a:t>structName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stObj</a:t>
            </a:r>
            <a:r>
              <a:rPr lang="en-US" altLang="ko-KR" sz="1400" b="1" dirty="0"/>
              <a:t>;</a:t>
            </a:r>
            <a:r>
              <a:rPr lang="en-US" altLang="ko-KR" sz="1400" dirty="0"/>
              <a:t>				// (0), C++ </a:t>
            </a:r>
            <a:r>
              <a:rPr lang="ko-KR" altLang="en-US" sz="1400" dirty="0"/>
              <a:t>구조체 객체 생성</a:t>
            </a:r>
            <a:endParaRPr lang="en-US" altLang="ko-KR" sz="1400" dirty="0"/>
          </a:p>
          <a:p>
            <a:pPr defTabSz="180000"/>
            <a:r>
              <a:rPr lang="en-US" altLang="ko-KR" sz="1400" strike="sngStrike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stObj</a:t>
            </a:r>
            <a:r>
              <a:rPr lang="en-US" altLang="ko-KR" sz="1400" dirty="0"/>
              <a:t>;	// (X), C </a:t>
            </a:r>
            <a:r>
              <a:rPr lang="ko-KR" altLang="en-US" sz="1400" dirty="0"/>
              <a:t>언어의 구조체 객체 생성</a:t>
            </a:r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구조체와 클래스의 디폴트 접근 지정 비교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2292130"/>
            <a:ext cx="26642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r>
              <a:rPr lang="en-US" altLang="ko-KR" sz="1600" dirty="0"/>
              <a:t> Circle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</a:t>
            </a:r>
            <a:endParaRPr lang="ko-KR" altLang="en-US" sz="1600" dirty="0"/>
          </a:p>
          <a:p>
            <a:pPr defTabSz="180000"/>
            <a:r>
              <a:rPr lang="en-US" altLang="ko-KR" sz="1600" b="1" dirty="0"/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};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3287688" y="2292130"/>
            <a:ext cx="26642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600" dirty="0"/>
              <a:t> Circle {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</a:t>
            </a:r>
          </a:p>
          <a:p>
            <a:pPr defTabSz="180000"/>
            <a:r>
              <a:rPr lang="en-US" altLang="ko-KR" sz="1600" b="1" dirty="0"/>
              <a:t>private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}; </a:t>
            </a:r>
            <a:endParaRPr lang="ko-KR" altLang="en-US" sz="16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904312" y="2471165"/>
            <a:ext cx="1446332" cy="693625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클래스에서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50" b="1" dirty="0">
                <a:solidFill>
                  <a:schemeClr val="tx1"/>
                </a:solidFill>
              </a:rPr>
              <a:t>private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676035" y="2708920"/>
            <a:ext cx="1446332" cy="693625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구조체에서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50" b="1" dirty="0">
                <a:solidFill>
                  <a:schemeClr val="tx1"/>
                </a:solidFill>
              </a:rPr>
              <a:t>public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5995757" y="3092350"/>
            <a:ext cx="647043" cy="19764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5995758" y="3277017"/>
            <a:ext cx="74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712968" cy="576064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예제 </a:t>
            </a:r>
            <a:r>
              <a:rPr lang="en-US" altLang="ko-KR" sz="2200" dirty="0"/>
              <a:t>3-10 Circle </a:t>
            </a:r>
            <a:r>
              <a:rPr lang="ko-KR" altLang="en-US" sz="2200" dirty="0"/>
              <a:t>클래스를 </a:t>
            </a:r>
            <a:r>
              <a:rPr lang="en-US" altLang="ko-KR" sz="2200" dirty="0"/>
              <a:t>C++ </a:t>
            </a:r>
            <a:r>
              <a:rPr lang="ko-KR" altLang="en-US" sz="2200" dirty="0"/>
              <a:t>구조체를 이용하여 </a:t>
            </a:r>
            <a:r>
              <a:rPr lang="ko-KR" altLang="en-US" sz="2200" dirty="0" err="1"/>
              <a:t>재작성</a:t>
            </a:r>
            <a:endParaRPr lang="ko-KR" altLang="en-US" sz="2200" dirty="0"/>
          </a:p>
        </p:txBody>
      </p:sp>
      <p:sp>
        <p:nvSpPr>
          <p:cNvPr id="6" name="직사각형 5"/>
          <p:cNvSpPr/>
          <p:nvPr/>
        </p:nvSpPr>
        <p:spPr>
          <a:xfrm>
            <a:off x="2999656" y="980728"/>
            <a:ext cx="5544616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// C++ </a:t>
            </a:r>
            <a:r>
              <a:rPr lang="ko-KR" altLang="en-US" sz="1600" dirty="0"/>
              <a:t>구조체 선언</a:t>
            </a:r>
          </a:p>
          <a:p>
            <a:pPr defTabSz="180000"/>
            <a:r>
              <a:rPr lang="en-US" altLang="ko-KR" sz="1600" b="1" dirty="0" err="1"/>
              <a:t>struct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StructCircle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private: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 err="1"/>
              <a:t>StructCircle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r)</a:t>
            </a:r>
            <a:r>
              <a:rPr lang="en-US" altLang="ko-KR" sz="1600" dirty="0"/>
              <a:t> { radius = r; } </a:t>
            </a:r>
            <a:r>
              <a:rPr lang="en-US" altLang="ko-KR" sz="1600" b="1" dirty="0"/>
              <a:t> </a:t>
            </a:r>
            <a:r>
              <a:rPr lang="en-US" altLang="ko-KR" sz="1600" dirty="0"/>
              <a:t>// </a:t>
            </a:r>
            <a:r>
              <a:rPr lang="ko-KR" altLang="en-US" sz="1600" dirty="0"/>
              <a:t>구조체의 </a:t>
            </a:r>
            <a:r>
              <a:rPr lang="ko-KR" altLang="en-US" sz="1600" dirty="0" err="1"/>
              <a:t>생성자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double </a:t>
            </a:r>
            <a:r>
              <a:rPr lang="en-US" altLang="ko-KR" sz="1600" dirty="0" err="1"/>
              <a:t>StructCircle</a:t>
            </a:r>
            <a:r>
              <a:rPr lang="en-US" altLang="ko-KR" sz="1600" dirty="0"/>
              <a:t>::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 {</a:t>
            </a:r>
          </a:p>
          <a:p>
            <a:pPr defTabSz="180000"/>
            <a:r>
              <a:rPr lang="en-US" altLang="ko-KR" sz="1600" dirty="0"/>
              <a:t>	return 3.14*radius*radius;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 err="1"/>
              <a:t>StructCircle</a:t>
            </a:r>
            <a:r>
              <a:rPr lang="en-US" altLang="ko-KR" sz="1600" b="1" dirty="0"/>
              <a:t> waffle(3);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면적은 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waffle.getArea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8760296" y="5589240"/>
            <a:ext cx="187220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바람직한 </a:t>
            </a:r>
            <a:r>
              <a:rPr lang="en-US" altLang="ko-KR" dirty="0"/>
              <a:t>C++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클래스를 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분리하여 작성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클래스마다 분리 저장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클래스 선언 부 </a:t>
            </a:r>
            <a:r>
              <a:rPr lang="en-US" altLang="ko-KR" dirty="0"/>
              <a:t>: </a:t>
            </a:r>
            <a:r>
              <a:rPr lang="ko-KR" altLang="en-US" dirty="0"/>
              <a:t>헤더 파일</a:t>
            </a:r>
            <a:r>
              <a:rPr lang="en-US" altLang="ko-KR" dirty="0"/>
              <a:t>(.h)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클래스 구현 부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sz="1800" dirty="0" err="1"/>
              <a:t>cpp</a:t>
            </a:r>
            <a:r>
              <a:rPr lang="en-US" altLang="ko-KR" sz="1800" dirty="0"/>
              <a:t> </a:t>
            </a:r>
            <a:r>
              <a:rPr lang="ko-KR" altLang="en-US" sz="1800" dirty="0"/>
              <a:t>파일에 저장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클래스가 선언된 헤더 파일 </a:t>
            </a:r>
            <a:r>
              <a:rPr lang="en-US" altLang="ko-KR" sz="1800" dirty="0"/>
              <a:t>include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main() </a:t>
            </a:r>
            <a:r>
              <a:rPr lang="ko-KR" altLang="en-US" dirty="0"/>
              <a:t>등 전역 함수나 변수는 다른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파일에 분산 저장</a:t>
            </a:r>
            <a:endParaRPr lang="en-US" altLang="ko-KR" dirty="0"/>
          </a:p>
          <a:p>
            <a:pPr lvl="2"/>
            <a:r>
              <a:rPr lang="ko-KR" altLang="en-US" sz="1800" dirty="0"/>
              <a:t>필요하면 클래스가 선언된 헤더 파일 </a:t>
            </a:r>
            <a:r>
              <a:rPr lang="en-US" altLang="ko-KR" sz="1800" dirty="0"/>
              <a:t>include</a:t>
            </a:r>
          </a:p>
          <a:p>
            <a:pPr>
              <a:spcBef>
                <a:spcPts val="1800"/>
              </a:spcBef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클래스 재사용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95158" y="244986"/>
            <a:ext cx="192791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</a:t>
            </a:r>
          </a:p>
          <a:p>
            <a:pPr defTabSz="180000"/>
            <a:r>
              <a:rPr lang="en-US" altLang="ko-KR" sz="1000" dirty="0"/>
              <a:t>	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</a:t>
            </a:r>
          </a:p>
          <a:p>
            <a:pPr defTabSz="180000"/>
            <a:r>
              <a:rPr lang="en-US" altLang="ko-KR" sz="1000" dirty="0"/>
              <a:t>	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69159" y="1966518"/>
            <a:ext cx="2594590" cy="3170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169087" y="1924327"/>
            <a:ext cx="295232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</a:p>
          <a:p>
            <a:pPr defTabSz="180000"/>
            <a:r>
              <a:rPr lang="en-US" altLang="ko-KR" sz="1000" dirty="0"/>
              <a:t>	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"donut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Circle pizza(30); </a:t>
            </a:r>
          </a:p>
          <a:p>
            <a:pPr defTabSz="180000"/>
            <a:r>
              <a:rPr lang="en-US" altLang="ko-KR" sz="1000" dirty="0"/>
              <a:t>	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345897" y="1298633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Circle.h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4465" y="5141310"/>
            <a:ext cx="85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Circle.cpp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35524" y="447090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4763140" y="5418308"/>
            <a:ext cx="16832" cy="403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68129" y="5821479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Circle.obj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269186" y="5781145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main.obj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8645252" y="4747900"/>
            <a:ext cx="16831" cy="103324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11556" y="54207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2347" y="59992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4779973" y="6098478"/>
            <a:ext cx="1928597" cy="30267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6708570" y="6058144"/>
            <a:ext cx="1953513" cy="3430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10704" y="6401149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main.exe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827131" y="482282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36" name="직선 화살표 연결선 35"/>
          <p:cNvCxnSpPr>
            <a:stCxn id="6" idx="2"/>
          </p:cNvCxnSpPr>
          <p:nvPr/>
        </p:nvCxnSpPr>
        <p:spPr>
          <a:xfrm flipH="1">
            <a:off x="4889284" y="1568424"/>
            <a:ext cx="1469833" cy="9887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2"/>
          </p:cNvCxnSpPr>
          <p:nvPr/>
        </p:nvCxnSpPr>
        <p:spPr>
          <a:xfrm>
            <a:off x="6359116" y="1568425"/>
            <a:ext cx="891950" cy="90880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850466" y="4433423"/>
            <a:ext cx="1596165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반지름 </a:t>
            </a:r>
            <a:r>
              <a:rPr lang="en-US" altLang="ko-KR" sz="1000" dirty="0"/>
              <a:t>1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donut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3.14</a:t>
            </a:r>
          </a:p>
          <a:p>
            <a:r>
              <a:rPr lang="ko-KR" altLang="en-US" sz="1000" dirty="0"/>
              <a:t>반지름 </a:t>
            </a:r>
            <a:r>
              <a:rPr lang="en-US" altLang="ko-KR" sz="1000" dirty="0"/>
              <a:t>30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pizza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2826</a:t>
            </a:r>
            <a:endParaRPr lang="ko-KR" altLang="en-US" sz="1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747168" y="421458"/>
            <a:ext cx="4142116" cy="98878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tx1"/>
                </a:solidFill>
              </a:rPr>
              <a:t>예제 </a:t>
            </a:r>
            <a:r>
              <a:rPr lang="en-US" altLang="ko-KR" sz="1800" b="1" dirty="0">
                <a:solidFill>
                  <a:schemeClr val="tx1"/>
                </a:solidFill>
              </a:rPr>
              <a:t>3-3</a:t>
            </a:r>
            <a:r>
              <a:rPr lang="ko-KR" altLang="en-US" sz="1800" b="1" dirty="0">
                <a:solidFill>
                  <a:schemeClr val="tx1"/>
                </a:solidFill>
              </a:rPr>
              <a:t>의 소스를 헤더 파일과 </a:t>
            </a:r>
            <a:r>
              <a:rPr lang="en-US" altLang="ko-KR" sz="1800" b="1" dirty="0" err="1">
                <a:solidFill>
                  <a:schemeClr val="tx1"/>
                </a:solidFill>
              </a:rPr>
              <a:t>cpp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파일로 분리하여 작성한 사례</a:t>
            </a:r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파일의 중복 </a:t>
            </a:r>
            <a:r>
              <a:rPr lang="en-US" altLang="ko-KR" dirty="0"/>
              <a:t>include </a:t>
            </a:r>
            <a:r>
              <a:rPr lang="ko-KR" altLang="en-US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헤더 파일을 중복 </a:t>
            </a:r>
            <a:r>
              <a:rPr lang="en-US" altLang="ko-KR" dirty="0"/>
              <a:t>include </a:t>
            </a:r>
            <a:r>
              <a:rPr lang="ko-KR" altLang="en-US" dirty="0"/>
              <a:t>할 때 생기는 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98235" y="1988841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"</a:t>
            </a:r>
            <a:r>
              <a:rPr lang="en-US" altLang="ko-KR" sz="1600" dirty="0" err="1"/>
              <a:t>Circle.h</a:t>
            </a:r>
            <a:r>
              <a:rPr lang="en-US" altLang="ko-KR" sz="1600" dirty="0"/>
              <a:t>"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4891317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(4):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재정의</a:t>
            </a:r>
          </a:p>
        </p:txBody>
      </p:sp>
      <p:sp>
        <p:nvSpPr>
          <p:cNvPr id="6" name="자유형 5"/>
          <p:cNvSpPr/>
          <p:nvPr/>
        </p:nvSpPr>
        <p:spPr>
          <a:xfrm>
            <a:off x="7575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560840" cy="576064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헤더 파일의 중복 </a:t>
            </a:r>
            <a:r>
              <a:rPr lang="en-US" altLang="ko-KR" sz="2200" dirty="0"/>
              <a:t>include</a:t>
            </a:r>
            <a:r>
              <a:rPr lang="ko-KR" altLang="en-US" sz="2200" dirty="0"/>
              <a:t> 문제를 조건 컴파일로 해결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66824" y="2132855"/>
            <a:ext cx="20882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</a:t>
            </a:r>
            <a:r>
              <a:rPr lang="en-US" altLang="ko-KR" sz="1600" dirty="0" err="1">
                <a:solidFill>
                  <a:srgbClr val="FF0000"/>
                </a:solidFill>
              </a:rPr>
              <a:t>ifndef</a:t>
            </a:r>
            <a:r>
              <a:rPr lang="en-US" altLang="ko-KR" sz="16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class Circle {</a:t>
            </a:r>
          </a:p>
          <a:p>
            <a:pPr defTabSz="180000"/>
            <a:r>
              <a:rPr lang="en-US" altLang="ko-KR" sz="1600" dirty="0"/>
              <a:t>private: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Circle();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}; </a:t>
            </a:r>
            <a:endParaRPr lang="ko-KR" altLang="en-US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</a:t>
            </a:r>
            <a:r>
              <a:rPr lang="en-US" altLang="ko-KR" sz="1600" dirty="0" err="1">
                <a:solidFill>
                  <a:srgbClr val="FF0000"/>
                </a:solidFill>
              </a:rPr>
              <a:t>endif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363348" y="226724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75520" y="2218656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 컴파일 문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Circle.h</a:t>
            </a:r>
            <a:r>
              <a:rPr lang="ko-KR" altLang="en-US" sz="1400" dirty="0"/>
              <a:t>를 여러 번 </a:t>
            </a:r>
            <a:r>
              <a:rPr lang="en-US" altLang="ko-KR" sz="1400" dirty="0"/>
              <a:t>include</a:t>
            </a:r>
            <a:r>
              <a:rPr lang="ko-KR" altLang="en-US" sz="1400" dirty="0"/>
              <a:t>해도 문제</a:t>
            </a:r>
            <a:endParaRPr lang="en-US" altLang="ko-KR" sz="1400" dirty="0"/>
          </a:p>
          <a:p>
            <a:r>
              <a:rPr lang="ko-KR" altLang="en-US" sz="1400" dirty="0"/>
              <a:t>없게 하기 위함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7888" y="5085184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Circle.h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032104" y="2132856"/>
            <a:ext cx="2314704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 </a:t>
            </a:r>
          </a:p>
          <a:p>
            <a:pPr defTabSz="180000"/>
            <a:endParaRPr lang="en-US" altLang="ko-KR" sz="1600" dirty="0"/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>
                <a:solidFill>
                  <a:srgbClr val="FF0000"/>
                </a:solidFill>
              </a:rPr>
              <a:t>Circle.h</a:t>
            </a:r>
            <a:r>
              <a:rPr lang="en-US" altLang="ko-KR" sz="16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>
                <a:solidFill>
                  <a:srgbClr val="FF0000"/>
                </a:solidFill>
              </a:rPr>
              <a:t>Circle.h</a:t>
            </a:r>
            <a:r>
              <a:rPr lang="en-US" altLang="ko-KR" sz="1600" dirty="0">
                <a:solidFill>
                  <a:srgbClr val="FF0000"/>
                </a:solidFill>
              </a:rPr>
              <a:t>"</a:t>
            </a:r>
            <a:endParaRPr lang="ko-KR" altLang="en-US" sz="16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>
                <a:solidFill>
                  <a:srgbClr val="FF0000"/>
                </a:solidFill>
              </a:rPr>
              <a:t>Circle.h</a:t>
            </a:r>
            <a:r>
              <a:rPr lang="en-US" altLang="ko-KR" sz="16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...........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363348" y="2831636"/>
            <a:ext cx="1080120" cy="20553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3937676" y="1340766"/>
            <a:ext cx="3238444" cy="576064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050" dirty="0">
                <a:solidFill>
                  <a:schemeClr val="tx1"/>
                </a:solidFill>
              </a:rPr>
              <a:t>(CIRCLE_H)</a:t>
            </a:r>
            <a:r>
              <a:rPr lang="ko-KR" altLang="en-US" sz="1050" dirty="0">
                <a:solidFill>
                  <a:schemeClr val="tx1"/>
                </a:solidFill>
              </a:rPr>
              <a:t>는 다른 조건 컴파일 상수와 충돌을 피하기 위해 클래스의 이름으로 하는 것이 좋음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048328" y="3140968"/>
            <a:ext cx="1512168" cy="418319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컴파일 오류 없음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79729" y="4379625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main.cpp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22165" y="935064"/>
            <a:ext cx="15686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ifndef</a:t>
            </a:r>
            <a:r>
              <a:rPr lang="en-US" altLang="ko-KR" sz="10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Circle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endif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8672" y="916846"/>
            <a:ext cx="3158489" cy="3016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Clrcle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 구현</a:t>
            </a:r>
            <a:r>
              <a:rPr lang="en-US" altLang="ko-KR" sz="1000" dirty="0"/>
              <a:t>. </a:t>
            </a:r>
            <a:r>
              <a:rPr lang="ko-KR" altLang="en-US" sz="1000" dirty="0"/>
              <a:t>모든 멤버 함수를 작성한다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6994217" y="926271"/>
            <a:ext cx="338437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donut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 pizza(30);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094384" y="3181833"/>
            <a:ext cx="746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circle.h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876287" y="3950981"/>
            <a:ext cx="941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circle.cpp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279878" y="3181833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main.cpp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415218" y="4320312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96324" y="4881633"/>
            <a:ext cx="901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circle.obj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99916" y="4869161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main.obj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0" idx="2"/>
            <a:endCxn id="14" idx="0"/>
          </p:cNvCxnSpPr>
          <p:nvPr/>
        </p:nvCxnSpPr>
        <p:spPr>
          <a:xfrm>
            <a:off x="8742505" y="3489610"/>
            <a:ext cx="1" cy="13795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23030" y="4594736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00506" y="442964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688672" y="562059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2744" y="54452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5347249" y="5189410"/>
            <a:ext cx="1661746" cy="8318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7008995" y="5176938"/>
            <a:ext cx="1733510" cy="8443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59129" y="6021289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main.exe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9024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include </a:t>
            </a:r>
            <a:r>
              <a:rPr lang="ko-KR" altLang="en-US" dirty="0"/>
              <a:t>됨</a:t>
            </a:r>
          </a:p>
        </p:txBody>
      </p:sp>
      <p:sp>
        <p:nvSpPr>
          <p:cNvPr id="2" name="자유형 1"/>
          <p:cNvSpPr/>
          <p:nvPr/>
        </p:nvSpPr>
        <p:spPr>
          <a:xfrm>
            <a:off x="3098801" y="1268760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073401" y="223256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3–11 </a:t>
            </a:r>
            <a:r>
              <a:rPr lang="ko-KR" altLang="en-US" dirty="0"/>
              <a:t>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931968" y="5815142"/>
            <a:ext cx="35101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400" dirty="0"/>
              <a:t>-15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115544" y="1844824"/>
            <a:ext cx="3096344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Adder </a:t>
            </a:r>
            <a:r>
              <a:rPr lang="en-US" altLang="ko-KR" sz="1400" dirty="0"/>
              <a:t>{ // </a:t>
            </a:r>
            <a:r>
              <a:rPr lang="ko-KR" altLang="en-US" sz="1400" dirty="0"/>
              <a:t>덧셈 모듈 클래스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op1, op2;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process();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Adder::Adder(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</a:t>
            </a:r>
          </a:p>
          <a:p>
            <a:pPr defTabSz="180000"/>
            <a:r>
              <a:rPr lang="en-US" altLang="ko-KR" sz="1400" dirty="0"/>
              <a:t>	op1 = a; op2 = b;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Adder::process() {</a:t>
            </a:r>
          </a:p>
          <a:p>
            <a:pPr defTabSz="180000"/>
            <a:r>
              <a:rPr lang="en-US" altLang="ko-KR" sz="1400" dirty="0"/>
              <a:t>	return op1 + op2;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31968" y="1844824"/>
            <a:ext cx="351013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Calculator </a:t>
            </a:r>
            <a:r>
              <a:rPr lang="en-US" altLang="ko-KR" sz="1400" dirty="0"/>
              <a:t>{ // </a:t>
            </a:r>
            <a:r>
              <a:rPr lang="ko-KR" altLang="en-US" sz="1400" dirty="0"/>
              <a:t>계산기 클래스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void run();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Calculator::run()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a &gt;&gt; b; // </a:t>
            </a:r>
            <a:r>
              <a:rPr lang="ko-KR" altLang="en-US" sz="1400" dirty="0"/>
              <a:t>정수 두 개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Adder adder(a, b); // </a:t>
            </a:r>
            <a:r>
              <a:rPr lang="ko-KR" altLang="en-US" sz="1400" dirty="0" err="1"/>
              <a:t>덧셈기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adder.process</a:t>
            </a:r>
            <a:r>
              <a:rPr lang="en-US" altLang="ko-KR" sz="1400" dirty="0"/>
              <a:t>(); // </a:t>
            </a:r>
            <a:r>
              <a:rPr lang="ko-KR" altLang="en-US" sz="1400" dirty="0"/>
              <a:t>덧셈 계산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main()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Calculator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calc.run</a:t>
            </a:r>
            <a:r>
              <a:rPr lang="en-US" altLang="ko-KR" sz="1400" dirty="0"/>
              <a:t>(); // </a:t>
            </a:r>
            <a:r>
              <a:rPr lang="ko-KR" altLang="en-US" sz="1400" dirty="0"/>
              <a:t>계산기 시작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115544" y="1167933"/>
            <a:ext cx="681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b="1" dirty="0" err="1">
                <a:solidFill>
                  <a:srgbClr val="0070C0"/>
                </a:solidFill>
                <a:latin typeface="+mj-ea"/>
                <a:ea typeface="+mj-ea"/>
              </a:rPr>
              <a:t>cpp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+mj-ea"/>
                <a:ea typeface="+mj-ea"/>
              </a:rPr>
              <a:t>파일로 분리하여 </a:t>
            </a: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</a:rPr>
              <a:t>재작성하라</a:t>
            </a: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/>
              <a:t>정답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51742" y="1073059"/>
            <a:ext cx="2634143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ADDER_H</a:t>
            </a:r>
          </a:p>
          <a:p>
            <a:pPr defTabSz="180000"/>
            <a:r>
              <a:rPr lang="en-US" altLang="ko-KR" sz="1200" b="1" dirty="0"/>
              <a:t>#define ADDER_H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Adder </a:t>
            </a:r>
            <a:r>
              <a:rPr lang="en-US" altLang="ko-KR" sz="1200" dirty="0"/>
              <a:t>{ // </a:t>
            </a:r>
            <a:r>
              <a:rPr lang="ko-KR" altLang="en-US" sz="1200" dirty="0"/>
              <a:t>덧셈 모듈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op1, op2;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process();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6110402" y="1076125"/>
            <a:ext cx="2721902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CALCULATOR_H</a:t>
            </a:r>
          </a:p>
          <a:p>
            <a:pPr defTabSz="180000"/>
            <a:r>
              <a:rPr lang="en-US" altLang="ko-KR" sz="1200" b="1" dirty="0"/>
              <a:t>#define CALCULATOR_H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 // </a:t>
            </a:r>
            <a:r>
              <a:rPr lang="ko-KR" altLang="en-US" sz="1200" dirty="0"/>
              <a:t>계산기 클래스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03512" y="3761459"/>
            <a:ext cx="2520280" cy="1718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Adder::Adder(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</a:t>
            </a:r>
          </a:p>
          <a:p>
            <a:pPr defTabSz="180000"/>
            <a:r>
              <a:rPr lang="en-US" altLang="ko-KR" sz="1200" dirty="0"/>
              <a:t>	op1 = a; op2 = b;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Adder::process() {</a:t>
            </a:r>
          </a:p>
          <a:p>
            <a:pPr defTabSz="180000"/>
            <a:r>
              <a:rPr lang="en-US" altLang="ko-KR" sz="1200" dirty="0"/>
              <a:t>	return op1 + op2;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39817" y="3761458"/>
            <a:ext cx="3082113" cy="2475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Calculator::run()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 // </a:t>
            </a:r>
            <a:r>
              <a:rPr lang="ko-KR" altLang="en-US" sz="1200" dirty="0"/>
              <a:t>정수 두 개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Adder adder(a, b); // </a:t>
            </a:r>
            <a:r>
              <a:rPr lang="ko-KR" altLang="en-US" sz="1200" dirty="0" err="1"/>
              <a:t>덧셈기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adder.process</a:t>
            </a:r>
            <a:r>
              <a:rPr lang="en-US" altLang="ko-KR" sz="1200" dirty="0"/>
              <a:t>(); // </a:t>
            </a:r>
            <a:r>
              <a:rPr lang="ko-KR" altLang="en-US" sz="1200" dirty="0"/>
              <a:t>덧셈 계산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7693216" y="3741870"/>
            <a:ext cx="2736304" cy="125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Calculator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calc.run</a:t>
            </a:r>
            <a:r>
              <a:rPr lang="en-US" altLang="ko-KR" sz="1200" dirty="0"/>
              <a:t>(); // </a:t>
            </a:r>
            <a:r>
              <a:rPr lang="ko-KR" altLang="en-US" sz="1200" dirty="0"/>
              <a:t>계산기 시작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06978" y="796061"/>
            <a:ext cx="990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Calculator.h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54582" y="799127"/>
            <a:ext cx="717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Adder.h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1222" y="3482295"/>
            <a:ext cx="88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Adder.cpp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527299" y="3484460"/>
            <a:ext cx="115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Calculator.cpp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640654" y="3459663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7693216" y="5218400"/>
            <a:ext cx="27363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200" dirty="0"/>
              <a:t>-15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704856" cy="57606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C++ </a:t>
            </a:r>
            <a:r>
              <a:rPr lang="ko-KR" altLang="en-US" sz="2400" dirty="0"/>
              <a:t>객체는 멤버 함수와 멤버 변수로 구성된다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84411" y="1036638"/>
            <a:ext cx="7344816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객체는 상태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TV </a:t>
            </a:r>
            <a:r>
              <a:rPr lang="ko-KR" altLang="en-US" dirty="0"/>
              <a:t>객체 사례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상태</a:t>
            </a:r>
            <a:endParaRPr lang="en-US" altLang="ko-KR" dirty="0"/>
          </a:p>
          <a:p>
            <a:pPr lvl="2" fontAlgn="base">
              <a:lnSpc>
                <a:spcPct val="120000"/>
              </a:lnSpc>
            </a:pPr>
            <a:r>
              <a:rPr lang="en-US" altLang="ko-KR" dirty="0"/>
              <a:t>on/off </a:t>
            </a:r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ko-KR" altLang="en-US" dirty="0"/>
              <a:t>현재 작동 중인지 표시</a:t>
            </a:r>
          </a:p>
          <a:p>
            <a:pPr lvl="2" fontAlgn="base">
              <a:lnSpc>
                <a:spcPct val="120000"/>
              </a:lnSpc>
            </a:pPr>
            <a:r>
              <a:rPr lang="ko-KR" altLang="en-US" dirty="0"/>
              <a:t>채널</a:t>
            </a:r>
            <a:r>
              <a:rPr lang="en-US" altLang="ko-KR" dirty="0"/>
              <a:t>(channel) - </a:t>
            </a:r>
            <a:r>
              <a:rPr lang="ko-KR" altLang="en-US" dirty="0"/>
              <a:t>현재 방송중인 채널</a:t>
            </a:r>
          </a:p>
          <a:p>
            <a:pPr lvl="2" fontAlgn="base">
              <a:lnSpc>
                <a:spcPct val="120000"/>
              </a:lnSpc>
            </a:pPr>
            <a:r>
              <a:rPr lang="ko-KR" altLang="en-US" dirty="0"/>
              <a:t>음량</a:t>
            </a:r>
            <a:r>
              <a:rPr lang="en-US" altLang="ko-KR" dirty="0"/>
              <a:t>(volume) – </a:t>
            </a:r>
            <a:r>
              <a:rPr lang="ko-KR" altLang="en-US" dirty="0"/>
              <a:t>현재 출력되는 소리 크기</a:t>
            </a:r>
            <a:endParaRPr lang="en-US" altLang="ko-KR" dirty="0"/>
          </a:p>
          <a:p>
            <a:pPr lvl="1" fontAlgn="base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행동</a:t>
            </a:r>
            <a:endParaRPr lang="en-US" altLang="ko-KR" dirty="0"/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음량 증가</a:t>
            </a:r>
            <a:r>
              <a:rPr lang="en-US" altLang="ko-KR" dirty="0"/>
              <a:t>(increase volume)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음량 줄이기</a:t>
            </a:r>
            <a:r>
              <a:rPr lang="en-US" altLang="ko-KR" dirty="0"/>
              <a:t>(decrease volume)</a:t>
            </a:r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  <a:r>
              <a:rPr lang="ko-KR" altLang="en-US" dirty="0"/>
              <a:t>로 설계된 </a:t>
            </a:r>
            <a:r>
              <a:rPr lang="en-US" altLang="ko-KR" dirty="0"/>
              <a:t>TV </a:t>
            </a:r>
            <a:r>
              <a:rPr lang="ko-KR" altLang="en-US" dirty="0"/>
              <a:t>객체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클래스와 </a:t>
            </a:r>
            <a:r>
              <a:rPr lang="en-US" altLang="ko-KR"/>
              <a:t>C++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63552" y="1268760"/>
            <a:ext cx="8568952" cy="5040560"/>
          </a:xfrm>
        </p:spPr>
        <p:txBody>
          <a:bodyPr/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객체를 만들어 내기 위해 정의된 설계도</a:t>
            </a:r>
            <a:r>
              <a:rPr lang="en-US" altLang="ko-KR" dirty="0"/>
              <a:t>, </a:t>
            </a:r>
            <a:r>
              <a:rPr lang="ko-KR" altLang="en-US" dirty="0"/>
              <a:t>틀 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클래스는 객체가 아님</a:t>
            </a:r>
            <a:r>
              <a:rPr lang="en-US" altLang="ko-KR" dirty="0"/>
              <a:t>. </a:t>
            </a:r>
            <a:r>
              <a:rPr lang="ko-KR" altLang="en-US" dirty="0"/>
              <a:t>실체도 아님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ko-KR" altLang="en-US" dirty="0"/>
              <a:t>객체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객체는 생성될 때 클래스의 모양을 그대로 가지고 탄생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메모리에 생성</a:t>
            </a:r>
            <a:r>
              <a:rPr lang="en-US" altLang="ko-KR" dirty="0"/>
              <a:t>, </a:t>
            </a:r>
            <a:r>
              <a:rPr lang="ko-KR" altLang="en-US" dirty="0"/>
              <a:t>실체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하나의 클래스 틀에서 찍어낸 여러 개의 객체 생성 가능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객체들은 상호 별도의 공간에 생성</a:t>
            </a:r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260648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065679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533400" y="2060848"/>
            <a:ext cx="3474368" cy="5762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클래스와 객체 관계</a:t>
            </a:r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6923</TotalTime>
  <Words>6616</Words>
  <Application>Microsoft Office PowerPoint</Application>
  <PresentationFormat>와이드스크린</PresentationFormat>
  <Paragraphs>1443</Paragraphs>
  <Slides>59</Slides>
  <Notes>3</Notes>
  <HiddenSlides>18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HY헤드라인M</vt:lpstr>
      <vt:lpstr>굴림</vt:lpstr>
      <vt:lpstr>맑은 고딕</vt:lpstr>
      <vt:lpstr>휴먼편지체</vt:lpstr>
      <vt:lpstr>Arial</vt:lpstr>
      <vt:lpstr>Sabon Next LT</vt:lpstr>
      <vt:lpstr>Wingdings</vt:lpstr>
      <vt:lpstr>Wingdings 2</vt:lpstr>
      <vt:lpstr>가을</vt:lpstr>
      <vt:lpstr>PowerPoint 프레젠테이션</vt:lpstr>
      <vt:lpstr>2-1강</vt:lpstr>
      <vt:lpstr>세상의 모든 것이 객체이다.</vt:lpstr>
      <vt:lpstr>객체는 캡슐화된다.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Check Time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생성자</vt:lpstr>
      <vt:lpstr>생성자 함수의 특징</vt:lpstr>
      <vt:lpstr>생성자 함수의 특징</vt:lpstr>
      <vt:lpstr>예제 3–3 2 개의 생성자를 가진 Circle 클래스</vt:lpstr>
      <vt:lpstr>객체 생성 및 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PowerPoint 프레젠테이션</vt:lpstr>
      <vt:lpstr>Check Time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Check Time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151</cp:revision>
  <cp:lastPrinted>2013-07-12T10:01:15Z</cp:lastPrinted>
  <dcterms:created xsi:type="dcterms:W3CDTF">2011-08-27T14:53:28Z</dcterms:created>
  <dcterms:modified xsi:type="dcterms:W3CDTF">2022-09-13T13:12:52Z</dcterms:modified>
</cp:coreProperties>
</file>